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15" r:id="rId2"/>
    <p:sldId id="327" r:id="rId3"/>
    <p:sldId id="328" r:id="rId4"/>
    <p:sldId id="329" r:id="rId5"/>
    <p:sldId id="316" r:id="rId6"/>
    <p:sldId id="307" r:id="rId7"/>
    <p:sldId id="326" r:id="rId8"/>
    <p:sldId id="330" r:id="rId9"/>
    <p:sldId id="317" r:id="rId10"/>
    <p:sldId id="318" r:id="rId11"/>
    <p:sldId id="319" r:id="rId12"/>
    <p:sldId id="320" r:id="rId13"/>
    <p:sldId id="321" r:id="rId14"/>
    <p:sldId id="322" r:id="rId15"/>
    <p:sldId id="323" r:id="rId16"/>
    <p:sldId id="325" r:id="rId17"/>
    <p:sldId id="324" r:id="rId18"/>
    <p:sldId id="308" r:id="rId19"/>
    <p:sldId id="261" r:id="rId20"/>
    <p:sldId id="289" r:id="rId21"/>
    <p:sldId id="290" r:id="rId22"/>
    <p:sldId id="305" r:id="rId23"/>
    <p:sldId id="262" r:id="rId24"/>
    <p:sldId id="264" r:id="rId25"/>
    <p:sldId id="265" r:id="rId26"/>
    <p:sldId id="266" r:id="rId27"/>
    <p:sldId id="267" r:id="rId28"/>
    <p:sldId id="268" r:id="rId29"/>
    <p:sldId id="269" r:id="rId30"/>
    <p:sldId id="270" r:id="rId31"/>
    <p:sldId id="291" r:id="rId32"/>
    <p:sldId id="292"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302" r:id="rId51"/>
    <p:sldId id="309" r:id="rId52"/>
    <p:sldId id="303" r:id="rId53"/>
    <p:sldId id="310" r:id="rId54"/>
    <p:sldId id="311" r:id="rId55"/>
    <p:sldId id="312" r:id="rId56"/>
    <p:sldId id="313" r:id="rId57"/>
    <p:sldId id="314" r:id="rId5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8FF"/>
    <a:srgbClr val="99FF33"/>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irotoshi%20Goto\Documents\&#65298;&#65296;&#65297;&#65300;&#12539;&#65296;&#65301;&#12539;&#25991;&#26360;\&#27515;&#20663;&#12487;&#12540;&#12479;&#65288;2014&#65289;&#2925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irotoshi%20Goto\Documents\&#65298;&#65296;&#65297;&#65300;&#12539;&#65296;&#65303;&#12539;&#25991;&#26360;\&#37325;&#22823;&#28797;&#23475;(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37467603781731"/>
          <c:y val="3.1763434311692998E-2"/>
          <c:w val="0.8095113748745586"/>
          <c:h val="0.89041055058922991"/>
        </c:manualLayout>
      </c:layout>
      <c:lineChart>
        <c:grouping val="stacked"/>
        <c:varyColors val="0"/>
        <c:ser>
          <c:idx val="1"/>
          <c:order val="1"/>
          <c:spPr>
            <a:ln w="31750">
              <a:solidFill>
                <a:srgbClr val="002060"/>
              </a:solidFill>
            </a:ln>
          </c:spPr>
          <c:marker>
            <c:symbol val="square"/>
            <c:size val="8"/>
            <c:spPr>
              <a:solidFill>
                <a:srgbClr val="002060"/>
              </a:solidFill>
              <a:ln>
                <a:solidFill>
                  <a:schemeClr val="tx2"/>
                </a:solidFill>
              </a:ln>
            </c:spPr>
          </c:marker>
          <c:dPt>
            <c:idx val="25"/>
            <c:bubble3D val="0"/>
            <c:spPr>
              <a:ln w="31750">
                <a:solidFill>
                  <a:srgbClr val="002060"/>
                </a:solidFill>
                <a:prstDash val="dash"/>
              </a:ln>
            </c:spPr>
          </c:dPt>
          <c:cat>
            <c:numRef>
              <c:f>Sheet1!$A$2:$A$67</c:f>
              <c:numCache>
                <c:formatCode>0_ </c:formatCode>
                <c:ptCount val="66"/>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numCache>
            </c:numRef>
          </c:cat>
          <c:val>
            <c:numRef>
              <c:f>Sheet1!$D$2:$D$67</c:f>
              <c:numCache>
                <c:formatCode>#,##0</c:formatCode>
                <c:ptCount val="66"/>
                <c:pt idx="0">
                  <c:v>181000</c:v>
                </c:pt>
                <c:pt idx="1">
                  <c:v>276000</c:v>
                </c:pt>
                <c:pt idx="2">
                  <c:v>388000</c:v>
                </c:pt>
                <c:pt idx="3">
                  <c:v>394000</c:v>
                </c:pt>
                <c:pt idx="4">
                  <c:v>366539</c:v>
                </c:pt>
                <c:pt idx="5">
                  <c:v>331342</c:v>
                </c:pt>
                <c:pt idx="6">
                  <c:v>349987</c:v>
                </c:pt>
                <c:pt idx="7">
                  <c:v>335442</c:v>
                </c:pt>
                <c:pt idx="8">
                  <c:v>366273</c:v>
                </c:pt>
                <c:pt idx="9">
                  <c:v>398190</c:v>
                </c:pt>
                <c:pt idx="10">
                  <c:v>401760</c:v>
                </c:pt>
                <c:pt idx="11">
                  <c:v>435017</c:v>
                </c:pt>
                <c:pt idx="12">
                  <c:v>468139</c:v>
                </c:pt>
                <c:pt idx="13">
                  <c:v>481686</c:v>
                </c:pt>
                <c:pt idx="14">
                  <c:v>466126</c:v>
                </c:pt>
                <c:pt idx="15">
                  <c:v>440547</c:v>
                </c:pt>
                <c:pt idx="16">
                  <c:v>428558</c:v>
                </c:pt>
                <c:pt idx="17">
                  <c:v>408331</c:v>
                </c:pt>
                <c:pt idx="18">
                  <c:v>405361</c:v>
                </c:pt>
                <c:pt idx="19">
                  <c:v>394627</c:v>
                </c:pt>
                <c:pt idx="20">
                  <c:v>386443</c:v>
                </c:pt>
                <c:pt idx="21">
                  <c:v>382642</c:v>
                </c:pt>
                <c:pt idx="22">
                  <c:v>364444</c:v>
                </c:pt>
                <c:pt idx="23">
                  <c:v>337421</c:v>
                </c:pt>
                <c:pt idx="24">
                  <c:v>324435</c:v>
                </c:pt>
                <c:pt idx="25">
                  <c:v>387342</c:v>
                </c:pt>
                <c:pt idx="26">
                  <c:v>347407</c:v>
                </c:pt>
                <c:pt idx="27">
                  <c:v>322322</c:v>
                </c:pt>
                <c:pt idx="28">
                  <c:v>333311</c:v>
                </c:pt>
                <c:pt idx="29">
                  <c:v>345293</c:v>
                </c:pt>
                <c:pt idx="30">
                  <c:v>348826</c:v>
                </c:pt>
                <c:pt idx="31">
                  <c:v>340731</c:v>
                </c:pt>
                <c:pt idx="32">
                  <c:v>335706</c:v>
                </c:pt>
                <c:pt idx="33">
                  <c:v>312844</c:v>
                </c:pt>
                <c:pt idx="34">
                  <c:v>294319</c:v>
                </c:pt>
                <c:pt idx="35">
                  <c:v>278623</c:v>
                </c:pt>
                <c:pt idx="36">
                  <c:v>271884</c:v>
                </c:pt>
                <c:pt idx="37">
                  <c:v>257240</c:v>
                </c:pt>
                <c:pt idx="38">
                  <c:v>246891</c:v>
                </c:pt>
                <c:pt idx="39">
                  <c:v>232953</c:v>
                </c:pt>
                <c:pt idx="40">
                  <c:v>226318</c:v>
                </c:pt>
                <c:pt idx="41">
                  <c:v>217964</c:v>
                </c:pt>
                <c:pt idx="42">
                  <c:v>210108</c:v>
                </c:pt>
                <c:pt idx="43">
                  <c:v>200633</c:v>
                </c:pt>
                <c:pt idx="44">
                  <c:v>189589</c:v>
                </c:pt>
                <c:pt idx="45">
                  <c:v>181900</c:v>
                </c:pt>
                <c:pt idx="46">
                  <c:v>176047</c:v>
                </c:pt>
                <c:pt idx="47">
                  <c:v>167316</c:v>
                </c:pt>
                <c:pt idx="48">
                  <c:v>162862</c:v>
                </c:pt>
                <c:pt idx="49">
                  <c:v>151726</c:v>
                </c:pt>
                <c:pt idx="50">
                  <c:v>148248</c:v>
                </c:pt>
                <c:pt idx="51">
                  <c:v>137316</c:v>
                </c:pt>
                <c:pt idx="52">
                  <c:v>133948</c:v>
                </c:pt>
                <c:pt idx="53">
                  <c:v>133598</c:v>
                </c:pt>
                <c:pt idx="54">
                  <c:v>125918</c:v>
                </c:pt>
                <c:pt idx="55">
                  <c:v>125750</c:v>
                </c:pt>
                <c:pt idx="56">
                  <c:v>122804</c:v>
                </c:pt>
                <c:pt idx="57">
                  <c:v>113164</c:v>
                </c:pt>
                <c:pt idx="58">
                  <c:v>121378</c:v>
                </c:pt>
                <c:pt idx="59">
                  <c:v>121356</c:v>
                </c:pt>
                <c:pt idx="60">
                  <c:v>119291</c:v>
                </c:pt>
                <c:pt idx="61">
                  <c:v>105718</c:v>
                </c:pt>
                <c:pt idx="62">
                  <c:v>107759</c:v>
                </c:pt>
                <c:pt idx="63">
                  <c:v>111349</c:v>
                </c:pt>
                <c:pt idx="64">
                  <c:v>119576</c:v>
                </c:pt>
                <c:pt idx="65">
                  <c:v>118157</c:v>
                </c:pt>
              </c:numCache>
            </c:numRef>
          </c:val>
          <c:smooth val="0"/>
        </c:ser>
        <c:dLbls>
          <c:showLegendKey val="0"/>
          <c:showVal val="0"/>
          <c:showCatName val="0"/>
          <c:showSerName val="0"/>
          <c:showPercent val="0"/>
          <c:showBubbleSize val="0"/>
        </c:dLbls>
        <c:marker val="1"/>
        <c:smooth val="0"/>
        <c:axId val="26552192"/>
        <c:axId val="26558464"/>
      </c:lineChart>
      <c:lineChart>
        <c:grouping val="stacked"/>
        <c:varyColors val="0"/>
        <c:ser>
          <c:idx val="0"/>
          <c:order val="0"/>
          <c:spPr>
            <a:ln>
              <a:solidFill>
                <a:srgbClr val="FF0000"/>
              </a:solidFill>
            </a:ln>
          </c:spPr>
          <c:marker>
            <c:symbol val="circle"/>
            <c:size val="8"/>
            <c:spPr>
              <a:solidFill>
                <a:srgbClr val="FF0000"/>
              </a:solidFill>
              <a:ln w="25400">
                <a:solidFill>
                  <a:srgbClr val="FF0000"/>
                </a:solidFill>
              </a:ln>
            </c:spPr>
          </c:marker>
          <c:cat>
            <c:numRef>
              <c:f>Sheet1!$A$2:$A$67</c:f>
              <c:numCache>
                <c:formatCode>0_ </c:formatCode>
                <c:ptCount val="66"/>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numCache>
            </c:numRef>
          </c:cat>
          <c:val>
            <c:numRef>
              <c:f>Sheet1!$C$2:$C$67</c:f>
              <c:numCache>
                <c:formatCode>#,##0</c:formatCode>
                <c:ptCount val="66"/>
                <c:pt idx="0">
                  <c:v>2477</c:v>
                </c:pt>
                <c:pt idx="1">
                  <c:v>2822</c:v>
                </c:pt>
                <c:pt idx="2">
                  <c:v>3373</c:v>
                </c:pt>
                <c:pt idx="3">
                  <c:v>3497</c:v>
                </c:pt>
                <c:pt idx="4">
                  <c:v>3576</c:v>
                </c:pt>
                <c:pt idx="5">
                  <c:v>5012</c:v>
                </c:pt>
                <c:pt idx="6">
                  <c:v>5599</c:v>
                </c:pt>
                <c:pt idx="7">
                  <c:v>5050</c:v>
                </c:pt>
                <c:pt idx="8">
                  <c:v>5308</c:v>
                </c:pt>
                <c:pt idx="9">
                  <c:v>5612</c:v>
                </c:pt>
                <c:pt idx="10">
                  <c:v>5368</c:v>
                </c:pt>
                <c:pt idx="11">
                  <c:v>5895</c:v>
                </c:pt>
                <c:pt idx="12">
                  <c:v>6095</c:v>
                </c:pt>
                <c:pt idx="13">
                  <c:v>6712</c:v>
                </c:pt>
                <c:pt idx="14">
                  <c:v>6093</c:v>
                </c:pt>
                <c:pt idx="15">
                  <c:v>6506</c:v>
                </c:pt>
                <c:pt idx="16">
                  <c:v>6126</c:v>
                </c:pt>
                <c:pt idx="17">
                  <c:v>6046</c:v>
                </c:pt>
                <c:pt idx="18">
                  <c:v>6303</c:v>
                </c:pt>
                <c:pt idx="19">
                  <c:v>5990</c:v>
                </c:pt>
                <c:pt idx="20">
                  <c:v>6088</c:v>
                </c:pt>
                <c:pt idx="21">
                  <c:v>6208</c:v>
                </c:pt>
                <c:pt idx="22">
                  <c:v>6048</c:v>
                </c:pt>
                <c:pt idx="23">
                  <c:v>5552</c:v>
                </c:pt>
                <c:pt idx="24">
                  <c:v>5631</c:v>
                </c:pt>
                <c:pt idx="25">
                  <c:v>5269</c:v>
                </c:pt>
                <c:pt idx="26">
                  <c:v>4330</c:v>
                </c:pt>
                <c:pt idx="27">
                  <c:v>3725</c:v>
                </c:pt>
                <c:pt idx="28">
                  <c:v>3345</c:v>
                </c:pt>
                <c:pt idx="29">
                  <c:v>3302</c:v>
                </c:pt>
                <c:pt idx="30">
                  <c:v>3326</c:v>
                </c:pt>
                <c:pt idx="31">
                  <c:v>3077</c:v>
                </c:pt>
                <c:pt idx="32">
                  <c:v>3009</c:v>
                </c:pt>
                <c:pt idx="33">
                  <c:v>2912</c:v>
                </c:pt>
                <c:pt idx="34">
                  <c:v>2674</c:v>
                </c:pt>
                <c:pt idx="35">
                  <c:v>2588</c:v>
                </c:pt>
                <c:pt idx="36">
                  <c:v>2635</c:v>
                </c:pt>
                <c:pt idx="37">
                  <c:v>2572</c:v>
                </c:pt>
                <c:pt idx="38">
                  <c:v>2318</c:v>
                </c:pt>
                <c:pt idx="39">
                  <c:v>2342</c:v>
                </c:pt>
                <c:pt idx="40">
                  <c:v>2549</c:v>
                </c:pt>
                <c:pt idx="41">
                  <c:v>2419</c:v>
                </c:pt>
                <c:pt idx="42">
                  <c:v>2550</c:v>
                </c:pt>
                <c:pt idx="43">
                  <c:v>2489</c:v>
                </c:pt>
                <c:pt idx="44">
                  <c:v>2354</c:v>
                </c:pt>
                <c:pt idx="45">
                  <c:v>2245</c:v>
                </c:pt>
                <c:pt idx="46">
                  <c:v>2301</c:v>
                </c:pt>
                <c:pt idx="47">
                  <c:v>2414</c:v>
                </c:pt>
                <c:pt idx="48">
                  <c:v>2363</c:v>
                </c:pt>
                <c:pt idx="49">
                  <c:v>2078</c:v>
                </c:pt>
                <c:pt idx="50">
                  <c:v>1844</c:v>
                </c:pt>
                <c:pt idx="51">
                  <c:v>1992</c:v>
                </c:pt>
                <c:pt idx="52">
                  <c:v>1889</c:v>
                </c:pt>
                <c:pt idx="53">
                  <c:v>1790</c:v>
                </c:pt>
                <c:pt idx="54">
                  <c:v>1658</c:v>
                </c:pt>
                <c:pt idx="55">
                  <c:v>1628</c:v>
                </c:pt>
                <c:pt idx="56">
                  <c:v>1620</c:v>
                </c:pt>
                <c:pt idx="57">
                  <c:v>1514</c:v>
                </c:pt>
                <c:pt idx="58">
                  <c:v>1472</c:v>
                </c:pt>
                <c:pt idx="59">
                  <c:v>1357</c:v>
                </c:pt>
                <c:pt idx="60">
                  <c:v>1268</c:v>
                </c:pt>
                <c:pt idx="61">
                  <c:v>1075</c:v>
                </c:pt>
                <c:pt idx="62">
                  <c:v>1195</c:v>
                </c:pt>
                <c:pt idx="63">
                  <c:v>1024</c:v>
                </c:pt>
                <c:pt idx="64">
                  <c:v>1093</c:v>
                </c:pt>
                <c:pt idx="65">
                  <c:v>1030</c:v>
                </c:pt>
              </c:numCache>
            </c:numRef>
          </c:val>
          <c:smooth val="0"/>
        </c:ser>
        <c:dLbls>
          <c:showLegendKey val="0"/>
          <c:showVal val="0"/>
          <c:showCatName val="0"/>
          <c:showSerName val="0"/>
          <c:showPercent val="0"/>
          <c:showBubbleSize val="0"/>
        </c:dLbls>
        <c:marker val="1"/>
        <c:smooth val="0"/>
        <c:axId val="26561536"/>
        <c:axId val="26560000"/>
      </c:lineChart>
      <c:catAx>
        <c:axId val="26552192"/>
        <c:scaling>
          <c:orientation val="minMax"/>
        </c:scaling>
        <c:delete val="0"/>
        <c:axPos val="b"/>
        <c:numFmt formatCode="0_ " sourceLinked="1"/>
        <c:majorTickMark val="none"/>
        <c:minorTickMark val="none"/>
        <c:tickLblPos val="nextTo"/>
        <c:txPr>
          <a:bodyPr/>
          <a:lstStyle/>
          <a:p>
            <a:pPr>
              <a:defRPr sz="1600"/>
            </a:pPr>
            <a:endParaRPr lang="ja-JP"/>
          </a:p>
        </c:txPr>
        <c:crossAx val="26558464"/>
        <c:crosses val="autoZero"/>
        <c:auto val="1"/>
        <c:lblAlgn val="ctr"/>
        <c:lblOffset val="100"/>
        <c:tickLblSkip val="5"/>
        <c:tickMarkSkip val="5"/>
        <c:noMultiLvlLbl val="0"/>
      </c:catAx>
      <c:valAx>
        <c:axId val="26558464"/>
        <c:scaling>
          <c:orientation val="minMax"/>
          <c:max val="600000"/>
        </c:scaling>
        <c:delete val="0"/>
        <c:axPos val="l"/>
        <c:numFmt formatCode="#,##0" sourceLinked="1"/>
        <c:majorTickMark val="none"/>
        <c:minorTickMark val="none"/>
        <c:tickLblPos val="nextTo"/>
        <c:txPr>
          <a:bodyPr/>
          <a:lstStyle/>
          <a:p>
            <a:pPr>
              <a:defRPr sz="1600"/>
            </a:pPr>
            <a:endParaRPr lang="ja-JP"/>
          </a:p>
        </c:txPr>
        <c:crossAx val="26552192"/>
        <c:crosses val="autoZero"/>
        <c:crossBetween val="between"/>
      </c:valAx>
      <c:valAx>
        <c:axId val="26560000"/>
        <c:scaling>
          <c:orientation val="minMax"/>
          <c:max val="7000"/>
        </c:scaling>
        <c:delete val="0"/>
        <c:axPos val="r"/>
        <c:numFmt formatCode="#,##0" sourceLinked="1"/>
        <c:majorTickMark val="out"/>
        <c:minorTickMark val="none"/>
        <c:tickLblPos val="nextTo"/>
        <c:txPr>
          <a:bodyPr/>
          <a:lstStyle/>
          <a:p>
            <a:pPr>
              <a:defRPr sz="1600"/>
            </a:pPr>
            <a:endParaRPr lang="ja-JP"/>
          </a:p>
        </c:txPr>
        <c:crossAx val="26561536"/>
        <c:crosses val="max"/>
        <c:crossBetween val="between"/>
      </c:valAx>
      <c:catAx>
        <c:axId val="26561536"/>
        <c:scaling>
          <c:orientation val="minMax"/>
        </c:scaling>
        <c:delete val="1"/>
        <c:axPos val="b"/>
        <c:numFmt formatCode="0_ " sourceLinked="1"/>
        <c:majorTickMark val="out"/>
        <c:minorTickMark val="none"/>
        <c:tickLblPos val="nextTo"/>
        <c:crossAx val="26560000"/>
        <c:crosses val="autoZero"/>
        <c:auto val="1"/>
        <c:lblAlgn val="ctr"/>
        <c:lblOffset val="100"/>
        <c:noMultiLvlLbl val="0"/>
      </c:cat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38100"/>
          </c:spPr>
          <c:marker>
            <c:symbol val="circle"/>
            <c:size val="7"/>
            <c:spPr>
              <a:solidFill>
                <a:schemeClr val="tx2"/>
              </a:solidFill>
            </c:spPr>
          </c:marker>
          <c:dLbls>
            <c:dLbl>
              <c:idx val="10"/>
              <c:layout/>
              <c:showLegendKey val="0"/>
              <c:showVal val="1"/>
              <c:showCatName val="0"/>
              <c:showSerName val="0"/>
              <c:showPercent val="0"/>
              <c:showBubbleSize val="0"/>
            </c:dLbl>
            <c:dLbl>
              <c:idx val="27"/>
              <c:layout>
                <c:manualLayout>
                  <c:x val="-2.8159802972405494E-2"/>
                  <c:y val="3.4797237592524351E-2"/>
                </c:manualLayout>
              </c:layout>
              <c:showLegendKey val="0"/>
              <c:showVal val="1"/>
              <c:showCatName val="0"/>
              <c:showSerName val="0"/>
              <c:showPercent val="0"/>
              <c:showBubbleSize val="0"/>
            </c:dLbl>
            <c:dLbl>
              <c:idx val="48"/>
              <c:layout/>
              <c:showLegendKey val="0"/>
              <c:showVal val="1"/>
              <c:showCatName val="0"/>
              <c:showSerName val="0"/>
              <c:showPercent val="0"/>
              <c:showBubbleSize val="0"/>
            </c:dLbl>
            <c:dLbl>
              <c:idx val="55"/>
              <c:layout>
                <c:manualLayout>
                  <c:x val="-1.7785138719413996E-2"/>
                  <c:y val="3.6082198557380554E-2"/>
                </c:manualLayout>
              </c:layout>
              <c:showLegendKey val="0"/>
              <c:showVal val="1"/>
              <c:showCatName val="0"/>
              <c:showSerName val="0"/>
              <c:showPercent val="0"/>
              <c:showBubbleSize val="0"/>
            </c:dLbl>
            <c:spPr>
              <a:solidFill>
                <a:schemeClr val="tx2">
                  <a:lumMod val="40000"/>
                  <a:lumOff val="60000"/>
                </a:schemeClr>
              </a:solidFill>
            </c:spPr>
            <c:txPr>
              <a:bodyPr/>
              <a:lstStyle/>
              <a:p>
                <a:pPr>
                  <a:defRPr sz="1800"/>
                </a:pPr>
                <a:endParaRPr lang="ja-JP"/>
              </a:p>
            </c:txPr>
            <c:showLegendKey val="0"/>
            <c:showVal val="0"/>
            <c:showCatName val="0"/>
            <c:showSerName val="0"/>
            <c:showPercent val="0"/>
            <c:showBubbleSize val="0"/>
          </c:dLbls>
          <c:cat>
            <c:numRef>
              <c:f>page1!$B$5:$B$60</c:f>
              <c:numCache>
                <c:formatCode>0_ </c:formatCode>
                <c:ptCount val="5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numCache>
            </c:numRef>
          </c:cat>
          <c:val>
            <c:numRef>
              <c:f>page1!$J$5:$J$60</c:f>
              <c:numCache>
                <c:formatCode>0_ </c:formatCode>
                <c:ptCount val="56"/>
                <c:pt idx="0">
                  <c:v>232</c:v>
                </c:pt>
                <c:pt idx="1">
                  <c:v>338</c:v>
                </c:pt>
                <c:pt idx="2">
                  <c:v>302</c:v>
                </c:pt>
                <c:pt idx="3">
                  <c:v>288</c:v>
                </c:pt>
                <c:pt idx="4">
                  <c:v>302</c:v>
                </c:pt>
                <c:pt idx="5">
                  <c:v>283</c:v>
                </c:pt>
                <c:pt idx="6">
                  <c:v>261</c:v>
                </c:pt>
                <c:pt idx="7">
                  <c:v>276</c:v>
                </c:pt>
                <c:pt idx="8">
                  <c:v>387</c:v>
                </c:pt>
                <c:pt idx="9">
                  <c:v>398</c:v>
                </c:pt>
                <c:pt idx="10">
                  <c:v>480</c:v>
                </c:pt>
                <c:pt idx="11">
                  <c:v>432</c:v>
                </c:pt>
                <c:pt idx="12">
                  <c:v>398</c:v>
                </c:pt>
                <c:pt idx="13">
                  <c:v>408</c:v>
                </c:pt>
                <c:pt idx="14">
                  <c:v>357</c:v>
                </c:pt>
                <c:pt idx="15">
                  <c:v>331</c:v>
                </c:pt>
                <c:pt idx="16">
                  <c:v>272</c:v>
                </c:pt>
                <c:pt idx="17">
                  <c:v>276</c:v>
                </c:pt>
                <c:pt idx="18">
                  <c:v>275</c:v>
                </c:pt>
                <c:pt idx="19">
                  <c:v>246</c:v>
                </c:pt>
                <c:pt idx="20">
                  <c:v>261</c:v>
                </c:pt>
                <c:pt idx="21">
                  <c:v>210</c:v>
                </c:pt>
                <c:pt idx="22">
                  <c:v>186</c:v>
                </c:pt>
                <c:pt idx="23">
                  <c:v>204</c:v>
                </c:pt>
                <c:pt idx="24">
                  <c:v>174</c:v>
                </c:pt>
                <c:pt idx="25">
                  <c:v>210</c:v>
                </c:pt>
                <c:pt idx="26">
                  <c:v>184</c:v>
                </c:pt>
                <c:pt idx="27">
                  <c:v>141</c:v>
                </c:pt>
                <c:pt idx="28">
                  <c:v>146</c:v>
                </c:pt>
                <c:pt idx="29">
                  <c:v>165</c:v>
                </c:pt>
                <c:pt idx="30">
                  <c:v>188</c:v>
                </c:pt>
                <c:pt idx="31">
                  <c:v>182</c:v>
                </c:pt>
                <c:pt idx="32">
                  <c:v>185</c:v>
                </c:pt>
                <c:pt idx="33">
                  <c:v>196</c:v>
                </c:pt>
                <c:pt idx="34">
                  <c:v>166</c:v>
                </c:pt>
                <c:pt idx="35">
                  <c:v>183</c:v>
                </c:pt>
                <c:pt idx="36">
                  <c:v>195</c:v>
                </c:pt>
                <c:pt idx="37">
                  <c:v>228</c:v>
                </c:pt>
                <c:pt idx="38">
                  <c:v>218</c:v>
                </c:pt>
                <c:pt idx="39">
                  <c:v>227</c:v>
                </c:pt>
                <c:pt idx="40">
                  <c:v>201</c:v>
                </c:pt>
                <c:pt idx="41">
                  <c:v>214</c:v>
                </c:pt>
                <c:pt idx="42">
                  <c:v>230</c:v>
                </c:pt>
                <c:pt idx="43">
                  <c:v>225</c:v>
                </c:pt>
                <c:pt idx="44">
                  <c:v>231</c:v>
                </c:pt>
                <c:pt idx="45">
                  <c:v>249</c:v>
                </c:pt>
                <c:pt idx="46">
                  <c:v>274</c:v>
                </c:pt>
                <c:pt idx="47">
                  <c:v>265</c:v>
                </c:pt>
                <c:pt idx="48">
                  <c:v>318</c:v>
                </c:pt>
                <c:pt idx="49">
                  <c:v>293</c:v>
                </c:pt>
                <c:pt idx="50">
                  <c:v>278</c:v>
                </c:pt>
                <c:pt idx="51">
                  <c:v>228</c:v>
                </c:pt>
                <c:pt idx="52">
                  <c:v>245</c:v>
                </c:pt>
                <c:pt idx="53">
                  <c:v>253</c:v>
                </c:pt>
                <c:pt idx="54">
                  <c:v>284</c:v>
                </c:pt>
                <c:pt idx="55">
                  <c:v>244</c:v>
                </c:pt>
              </c:numCache>
            </c:numRef>
          </c:val>
          <c:smooth val="0"/>
        </c:ser>
        <c:ser>
          <c:idx val="1"/>
          <c:order val="1"/>
          <c:spPr>
            <a:ln w="38100"/>
          </c:spPr>
          <c:marker>
            <c:symbol val="circle"/>
            <c:size val="6"/>
          </c:marker>
          <c:dLbls>
            <c:dLbl>
              <c:idx val="55"/>
              <c:layout>
                <c:manualLayout>
                  <c:x val="0"/>
                  <c:y val="-1.7398618796262096E-2"/>
                </c:manualLayout>
              </c:layout>
              <c:showLegendKey val="0"/>
              <c:showVal val="1"/>
              <c:showCatName val="0"/>
              <c:showSerName val="0"/>
              <c:showPercent val="0"/>
              <c:showBubbleSize val="0"/>
            </c:dLbl>
            <c:spPr>
              <a:solidFill>
                <a:srgbClr val="FFCCFF"/>
              </a:solidFill>
            </c:spPr>
            <c:txPr>
              <a:bodyPr/>
              <a:lstStyle/>
              <a:p>
                <a:pPr>
                  <a:defRPr sz="1800"/>
                </a:pPr>
                <a:endParaRPr lang="ja-JP"/>
              </a:p>
            </c:txPr>
            <c:showLegendKey val="0"/>
            <c:showVal val="0"/>
            <c:showCatName val="0"/>
            <c:showSerName val="0"/>
            <c:showPercent val="0"/>
            <c:showBubbleSize val="0"/>
          </c:dLbls>
          <c:cat>
            <c:numRef>
              <c:f>page1!$B$5:$B$60</c:f>
              <c:numCache>
                <c:formatCode>0_ </c:formatCode>
                <c:ptCount val="5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numCache>
            </c:numRef>
          </c:cat>
          <c:val>
            <c:numRef>
              <c:f>page1!$K$5:$K$60</c:f>
              <c:numCache>
                <c:formatCode>0_ </c:formatCode>
                <c:ptCount val="56"/>
                <c:pt idx="0">
                  <c:v>105</c:v>
                </c:pt>
                <c:pt idx="1">
                  <c:v>193</c:v>
                </c:pt>
                <c:pt idx="2">
                  <c:v>154</c:v>
                </c:pt>
                <c:pt idx="3">
                  <c:v>165</c:v>
                </c:pt>
                <c:pt idx="4">
                  <c:v>173</c:v>
                </c:pt>
                <c:pt idx="5">
                  <c:v>166</c:v>
                </c:pt>
                <c:pt idx="6">
                  <c:v>121</c:v>
                </c:pt>
                <c:pt idx="7">
                  <c:v>149</c:v>
                </c:pt>
                <c:pt idx="8">
                  <c:v>208</c:v>
                </c:pt>
                <c:pt idx="9">
                  <c:v>204</c:v>
                </c:pt>
                <c:pt idx="10">
                  <c:v>250</c:v>
                </c:pt>
                <c:pt idx="11">
                  <c:v>215</c:v>
                </c:pt>
                <c:pt idx="12">
                  <c:v>166</c:v>
                </c:pt>
                <c:pt idx="13">
                  <c:v>224</c:v>
                </c:pt>
                <c:pt idx="14">
                  <c:v>209</c:v>
                </c:pt>
                <c:pt idx="15">
                  <c:v>177</c:v>
                </c:pt>
                <c:pt idx="16">
                  <c:v>159</c:v>
                </c:pt>
                <c:pt idx="17">
                  <c:v>123</c:v>
                </c:pt>
                <c:pt idx="18">
                  <c:v>125</c:v>
                </c:pt>
                <c:pt idx="19" formatCode="General">
                  <c:v>116</c:v>
                </c:pt>
                <c:pt idx="20">
                  <c:v>160</c:v>
                </c:pt>
                <c:pt idx="21">
                  <c:v>103</c:v>
                </c:pt>
                <c:pt idx="22">
                  <c:v>91</c:v>
                </c:pt>
                <c:pt idx="23">
                  <c:v>95</c:v>
                </c:pt>
                <c:pt idx="24">
                  <c:v>82</c:v>
                </c:pt>
                <c:pt idx="25">
                  <c:v>106</c:v>
                </c:pt>
                <c:pt idx="26">
                  <c:v>88</c:v>
                </c:pt>
                <c:pt idx="27">
                  <c:v>68</c:v>
                </c:pt>
                <c:pt idx="28">
                  <c:v>67</c:v>
                </c:pt>
                <c:pt idx="29">
                  <c:v>70</c:v>
                </c:pt>
                <c:pt idx="30">
                  <c:v>85</c:v>
                </c:pt>
                <c:pt idx="31">
                  <c:v>86</c:v>
                </c:pt>
                <c:pt idx="32">
                  <c:v>85</c:v>
                </c:pt>
                <c:pt idx="33">
                  <c:v>88</c:v>
                </c:pt>
                <c:pt idx="34">
                  <c:v>74</c:v>
                </c:pt>
                <c:pt idx="35">
                  <c:v>81</c:v>
                </c:pt>
                <c:pt idx="36">
                  <c:v>80</c:v>
                </c:pt>
                <c:pt idx="37">
                  <c:v>97</c:v>
                </c:pt>
                <c:pt idx="38">
                  <c:v>94</c:v>
                </c:pt>
                <c:pt idx="39">
                  <c:v>83</c:v>
                </c:pt>
                <c:pt idx="40">
                  <c:v>95</c:v>
                </c:pt>
                <c:pt idx="41">
                  <c:v>79</c:v>
                </c:pt>
                <c:pt idx="42">
                  <c:v>85</c:v>
                </c:pt>
                <c:pt idx="43">
                  <c:v>88</c:v>
                </c:pt>
                <c:pt idx="44">
                  <c:v>82</c:v>
                </c:pt>
                <c:pt idx="45">
                  <c:v>88</c:v>
                </c:pt>
                <c:pt idx="46">
                  <c:v>89</c:v>
                </c:pt>
                <c:pt idx="47">
                  <c:v>93</c:v>
                </c:pt>
                <c:pt idx="48">
                  <c:v>120</c:v>
                </c:pt>
                <c:pt idx="49">
                  <c:v>104</c:v>
                </c:pt>
                <c:pt idx="50">
                  <c:v>92</c:v>
                </c:pt>
                <c:pt idx="51">
                  <c:v>75</c:v>
                </c:pt>
                <c:pt idx="52">
                  <c:v>87</c:v>
                </c:pt>
                <c:pt idx="53">
                  <c:v>95</c:v>
                </c:pt>
                <c:pt idx="54">
                  <c:v>105</c:v>
                </c:pt>
                <c:pt idx="55">
                  <c:v>93</c:v>
                </c:pt>
              </c:numCache>
            </c:numRef>
          </c:val>
          <c:smooth val="0"/>
        </c:ser>
        <c:ser>
          <c:idx val="2"/>
          <c:order val="2"/>
          <c:spPr>
            <a:ln w="38100"/>
          </c:spPr>
          <c:marker>
            <c:symbol val="square"/>
            <c:size val="6"/>
          </c:marker>
          <c:dLbls>
            <c:dLbl>
              <c:idx val="55"/>
              <c:layout>
                <c:manualLayout>
                  <c:x val="-1.1856759146275998E-2"/>
                  <c:y val="-3.3959716289299349E-2"/>
                </c:manualLayout>
              </c:layout>
              <c:showLegendKey val="0"/>
              <c:showVal val="1"/>
              <c:showCatName val="0"/>
              <c:showSerName val="0"/>
              <c:showPercent val="0"/>
              <c:showBubbleSize val="0"/>
            </c:dLbl>
            <c:spPr>
              <a:solidFill>
                <a:srgbClr val="CCFFCC"/>
              </a:solidFill>
            </c:spPr>
            <c:txPr>
              <a:bodyPr/>
              <a:lstStyle/>
              <a:p>
                <a:pPr>
                  <a:defRPr sz="1800"/>
                </a:pPr>
                <a:endParaRPr lang="ja-JP"/>
              </a:p>
            </c:txPr>
            <c:showLegendKey val="0"/>
            <c:showVal val="0"/>
            <c:showCatName val="0"/>
            <c:showSerName val="0"/>
            <c:showPercent val="0"/>
            <c:showBubbleSize val="0"/>
          </c:dLbls>
          <c:cat>
            <c:numRef>
              <c:f>page1!$B$5:$B$60</c:f>
              <c:numCache>
                <c:formatCode>0_ </c:formatCode>
                <c:ptCount val="5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numCache>
            </c:numRef>
          </c:cat>
          <c:val>
            <c:numRef>
              <c:f>page1!$L$5:$L$60</c:f>
              <c:numCache>
                <c:formatCode>0_ </c:formatCode>
                <c:ptCount val="56"/>
                <c:pt idx="0">
                  <c:v>69</c:v>
                </c:pt>
                <c:pt idx="1">
                  <c:v>67</c:v>
                </c:pt>
                <c:pt idx="2">
                  <c:v>72</c:v>
                </c:pt>
                <c:pt idx="3">
                  <c:v>64</c:v>
                </c:pt>
                <c:pt idx="4">
                  <c:v>70</c:v>
                </c:pt>
                <c:pt idx="5">
                  <c:v>56</c:v>
                </c:pt>
                <c:pt idx="6">
                  <c:v>73</c:v>
                </c:pt>
                <c:pt idx="7">
                  <c:v>77</c:v>
                </c:pt>
                <c:pt idx="8">
                  <c:v>89</c:v>
                </c:pt>
                <c:pt idx="9">
                  <c:v>98</c:v>
                </c:pt>
                <c:pt idx="10">
                  <c:v>128</c:v>
                </c:pt>
                <c:pt idx="11">
                  <c:v>123</c:v>
                </c:pt>
                <c:pt idx="12">
                  <c:v>137</c:v>
                </c:pt>
                <c:pt idx="13">
                  <c:v>98</c:v>
                </c:pt>
                <c:pt idx="14">
                  <c:v>91</c:v>
                </c:pt>
                <c:pt idx="15">
                  <c:v>83</c:v>
                </c:pt>
                <c:pt idx="16">
                  <c:v>69</c:v>
                </c:pt>
                <c:pt idx="17">
                  <c:v>94</c:v>
                </c:pt>
                <c:pt idx="18">
                  <c:v>95</c:v>
                </c:pt>
                <c:pt idx="19">
                  <c:v>60</c:v>
                </c:pt>
                <c:pt idx="20">
                  <c:v>51</c:v>
                </c:pt>
                <c:pt idx="21">
                  <c:v>54</c:v>
                </c:pt>
                <c:pt idx="22">
                  <c:v>49</c:v>
                </c:pt>
                <c:pt idx="23">
                  <c:v>52</c:v>
                </c:pt>
                <c:pt idx="24">
                  <c:v>51</c:v>
                </c:pt>
                <c:pt idx="25">
                  <c:v>46</c:v>
                </c:pt>
                <c:pt idx="26">
                  <c:v>41</c:v>
                </c:pt>
                <c:pt idx="27">
                  <c:v>32</c:v>
                </c:pt>
                <c:pt idx="28">
                  <c:v>35</c:v>
                </c:pt>
                <c:pt idx="29">
                  <c:v>45</c:v>
                </c:pt>
                <c:pt idx="30">
                  <c:v>52</c:v>
                </c:pt>
                <c:pt idx="31">
                  <c:v>43</c:v>
                </c:pt>
                <c:pt idx="32">
                  <c:v>44</c:v>
                </c:pt>
                <c:pt idx="33">
                  <c:v>51</c:v>
                </c:pt>
                <c:pt idx="34">
                  <c:v>33</c:v>
                </c:pt>
                <c:pt idx="35">
                  <c:v>41</c:v>
                </c:pt>
                <c:pt idx="36">
                  <c:v>52</c:v>
                </c:pt>
                <c:pt idx="37">
                  <c:v>45</c:v>
                </c:pt>
                <c:pt idx="38">
                  <c:v>46</c:v>
                </c:pt>
                <c:pt idx="39">
                  <c:v>66</c:v>
                </c:pt>
                <c:pt idx="40">
                  <c:v>45</c:v>
                </c:pt>
                <c:pt idx="41">
                  <c:v>44</c:v>
                </c:pt>
                <c:pt idx="42">
                  <c:v>56</c:v>
                </c:pt>
                <c:pt idx="43">
                  <c:v>54</c:v>
                </c:pt>
                <c:pt idx="44">
                  <c:v>45</c:v>
                </c:pt>
                <c:pt idx="45">
                  <c:v>38</c:v>
                </c:pt>
                <c:pt idx="46">
                  <c:v>64</c:v>
                </c:pt>
                <c:pt idx="47">
                  <c:v>56</c:v>
                </c:pt>
                <c:pt idx="48">
                  <c:v>62</c:v>
                </c:pt>
                <c:pt idx="49">
                  <c:v>61</c:v>
                </c:pt>
                <c:pt idx="50">
                  <c:v>57</c:v>
                </c:pt>
                <c:pt idx="51">
                  <c:v>55</c:v>
                </c:pt>
                <c:pt idx="52">
                  <c:v>49</c:v>
                </c:pt>
                <c:pt idx="53">
                  <c:v>49</c:v>
                </c:pt>
                <c:pt idx="54">
                  <c:v>45</c:v>
                </c:pt>
                <c:pt idx="55">
                  <c:v>34</c:v>
                </c:pt>
              </c:numCache>
            </c:numRef>
          </c:val>
          <c:smooth val="0"/>
        </c:ser>
        <c:ser>
          <c:idx val="3"/>
          <c:order val="3"/>
          <c:spPr>
            <a:ln w="38100"/>
          </c:spPr>
          <c:marker>
            <c:symbol val="triangle"/>
            <c:size val="6"/>
          </c:marker>
          <c:dLbls>
            <c:dLbl>
              <c:idx val="55"/>
              <c:layout>
                <c:manualLayout>
                  <c:x val="-8.892569359706998E-3"/>
                  <c:y val="1.3048964097196631E-2"/>
                </c:manualLayout>
              </c:layout>
              <c:spPr>
                <a:solidFill>
                  <a:schemeClr val="accent1">
                    <a:lumMod val="20000"/>
                    <a:lumOff val="80000"/>
                  </a:schemeClr>
                </a:solidFill>
              </c:spPr>
              <c:txPr>
                <a:bodyPr/>
                <a:lstStyle/>
                <a:p>
                  <a:pPr>
                    <a:defRPr sz="1800"/>
                  </a:pPr>
                  <a:endParaRPr lang="ja-JP"/>
                </a:p>
              </c:txPr>
              <c:showLegendKey val="0"/>
              <c:showVal val="1"/>
              <c:showCatName val="0"/>
              <c:showSerName val="0"/>
              <c:showPercent val="0"/>
              <c:showBubbleSize val="0"/>
            </c:dLbl>
            <c:txPr>
              <a:bodyPr/>
              <a:lstStyle/>
              <a:p>
                <a:pPr>
                  <a:defRPr sz="1800"/>
                </a:pPr>
                <a:endParaRPr lang="ja-JP"/>
              </a:p>
            </c:txPr>
            <c:showLegendKey val="0"/>
            <c:showVal val="0"/>
            <c:showCatName val="0"/>
            <c:showSerName val="0"/>
            <c:showPercent val="0"/>
            <c:showBubbleSize val="0"/>
          </c:dLbls>
          <c:cat>
            <c:numRef>
              <c:f>page1!$B$5:$B$60</c:f>
              <c:numCache>
                <c:formatCode>0_ </c:formatCode>
                <c:ptCount val="5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numCache>
            </c:numRef>
          </c:cat>
          <c:val>
            <c:numRef>
              <c:f>page1!$M$5:$M$60</c:f>
              <c:numCache>
                <c:formatCode>0_ </c:formatCode>
                <c:ptCount val="56"/>
                <c:pt idx="0">
                  <c:v>23</c:v>
                </c:pt>
                <c:pt idx="1">
                  <c:v>25</c:v>
                </c:pt>
                <c:pt idx="2">
                  <c:v>22</c:v>
                </c:pt>
                <c:pt idx="3">
                  <c:v>13</c:v>
                </c:pt>
                <c:pt idx="4">
                  <c:v>23</c:v>
                </c:pt>
                <c:pt idx="5">
                  <c:v>12</c:v>
                </c:pt>
                <c:pt idx="6">
                  <c:v>21</c:v>
                </c:pt>
                <c:pt idx="7">
                  <c:v>14</c:v>
                </c:pt>
                <c:pt idx="8">
                  <c:v>28</c:v>
                </c:pt>
                <c:pt idx="9">
                  <c:v>38</c:v>
                </c:pt>
                <c:pt idx="10">
                  <c:v>31</c:v>
                </c:pt>
                <c:pt idx="11">
                  <c:v>31</c:v>
                </c:pt>
                <c:pt idx="12">
                  <c:v>30</c:v>
                </c:pt>
                <c:pt idx="13">
                  <c:v>32</c:v>
                </c:pt>
                <c:pt idx="14">
                  <c:v>23</c:v>
                </c:pt>
                <c:pt idx="15">
                  <c:v>22</c:v>
                </c:pt>
                <c:pt idx="16">
                  <c:v>9</c:v>
                </c:pt>
                <c:pt idx="17">
                  <c:v>12</c:v>
                </c:pt>
                <c:pt idx="18">
                  <c:v>6</c:v>
                </c:pt>
                <c:pt idx="19">
                  <c:v>20</c:v>
                </c:pt>
                <c:pt idx="20">
                  <c:v>8</c:v>
                </c:pt>
                <c:pt idx="21">
                  <c:v>7</c:v>
                </c:pt>
                <c:pt idx="22">
                  <c:v>7</c:v>
                </c:pt>
                <c:pt idx="23">
                  <c:v>16</c:v>
                </c:pt>
                <c:pt idx="24">
                  <c:v>14</c:v>
                </c:pt>
                <c:pt idx="25">
                  <c:v>7</c:v>
                </c:pt>
                <c:pt idx="26">
                  <c:v>8</c:v>
                </c:pt>
                <c:pt idx="27">
                  <c:v>11</c:v>
                </c:pt>
                <c:pt idx="28">
                  <c:v>6</c:v>
                </c:pt>
                <c:pt idx="29">
                  <c:v>9</c:v>
                </c:pt>
                <c:pt idx="30">
                  <c:v>16</c:v>
                </c:pt>
                <c:pt idx="31">
                  <c:v>8</c:v>
                </c:pt>
                <c:pt idx="32">
                  <c:v>15</c:v>
                </c:pt>
                <c:pt idx="33">
                  <c:v>14</c:v>
                </c:pt>
                <c:pt idx="34">
                  <c:v>7</c:v>
                </c:pt>
                <c:pt idx="35">
                  <c:v>23</c:v>
                </c:pt>
                <c:pt idx="36">
                  <c:v>15</c:v>
                </c:pt>
                <c:pt idx="37">
                  <c:v>20</c:v>
                </c:pt>
                <c:pt idx="38">
                  <c:v>15</c:v>
                </c:pt>
                <c:pt idx="39">
                  <c:v>18</c:v>
                </c:pt>
                <c:pt idx="40">
                  <c:v>24</c:v>
                </c:pt>
                <c:pt idx="41">
                  <c:v>28</c:v>
                </c:pt>
                <c:pt idx="42">
                  <c:v>27</c:v>
                </c:pt>
                <c:pt idx="43">
                  <c:v>28</c:v>
                </c:pt>
                <c:pt idx="44">
                  <c:v>27</c:v>
                </c:pt>
                <c:pt idx="45">
                  <c:v>33</c:v>
                </c:pt>
                <c:pt idx="46">
                  <c:v>34</c:v>
                </c:pt>
                <c:pt idx="47">
                  <c:v>37</c:v>
                </c:pt>
                <c:pt idx="48">
                  <c:v>32</c:v>
                </c:pt>
                <c:pt idx="49">
                  <c:v>33</c:v>
                </c:pt>
                <c:pt idx="50">
                  <c:v>26</c:v>
                </c:pt>
                <c:pt idx="51">
                  <c:v>21</c:v>
                </c:pt>
                <c:pt idx="52">
                  <c:v>20</c:v>
                </c:pt>
                <c:pt idx="53">
                  <c:v>4</c:v>
                </c:pt>
                <c:pt idx="54">
                  <c:v>24</c:v>
                </c:pt>
                <c:pt idx="55">
                  <c:v>21</c:v>
                </c:pt>
              </c:numCache>
            </c:numRef>
          </c:val>
          <c:smooth val="0"/>
        </c:ser>
        <c:dLbls>
          <c:showLegendKey val="0"/>
          <c:showVal val="0"/>
          <c:showCatName val="0"/>
          <c:showSerName val="0"/>
          <c:showPercent val="0"/>
          <c:showBubbleSize val="0"/>
        </c:dLbls>
        <c:marker val="1"/>
        <c:smooth val="0"/>
        <c:axId val="27060096"/>
        <c:axId val="27061632"/>
      </c:lineChart>
      <c:catAx>
        <c:axId val="27060096"/>
        <c:scaling>
          <c:orientation val="minMax"/>
        </c:scaling>
        <c:delete val="0"/>
        <c:axPos val="b"/>
        <c:numFmt formatCode="0_ " sourceLinked="1"/>
        <c:majorTickMark val="out"/>
        <c:minorTickMark val="none"/>
        <c:tickLblPos val="nextTo"/>
        <c:txPr>
          <a:bodyPr/>
          <a:lstStyle/>
          <a:p>
            <a:pPr>
              <a:defRPr sz="1800"/>
            </a:pPr>
            <a:endParaRPr lang="ja-JP"/>
          </a:p>
        </c:txPr>
        <c:crossAx val="27061632"/>
        <c:crosses val="autoZero"/>
        <c:auto val="1"/>
        <c:lblAlgn val="ctr"/>
        <c:lblOffset val="100"/>
        <c:tickLblSkip val="5"/>
        <c:noMultiLvlLbl val="0"/>
      </c:catAx>
      <c:valAx>
        <c:axId val="27061632"/>
        <c:scaling>
          <c:orientation val="minMax"/>
          <c:max val="500"/>
        </c:scaling>
        <c:delete val="0"/>
        <c:axPos val="l"/>
        <c:majorGridlines/>
        <c:numFmt formatCode="0_ " sourceLinked="1"/>
        <c:majorTickMark val="out"/>
        <c:minorTickMark val="none"/>
        <c:tickLblPos val="nextTo"/>
        <c:txPr>
          <a:bodyPr/>
          <a:lstStyle/>
          <a:p>
            <a:pPr>
              <a:defRPr sz="1800"/>
            </a:pPr>
            <a:endParaRPr lang="ja-JP"/>
          </a:p>
        </c:txPr>
        <c:crossAx val="27060096"/>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0.53279</cdr:x>
      <cdr:y>0.34458</cdr:y>
    </cdr:from>
    <cdr:to>
      <cdr:x>0.68033</cdr:x>
      <cdr:y>0.41591</cdr:y>
    </cdr:to>
    <cdr:sp macro="" textlink="">
      <cdr:nvSpPr>
        <cdr:cNvPr id="3" name="Text Box 2061"/>
        <cdr:cNvSpPr txBox="1">
          <a:spLocks xmlns:a="http://schemas.openxmlformats.org/drawingml/2006/main" noChangeArrowheads="1"/>
        </cdr:cNvSpPr>
      </cdr:nvSpPr>
      <cdr:spPr bwMode="auto">
        <a:xfrm xmlns:a="http://schemas.openxmlformats.org/drawingml/2006/main">
          <a:off x="4680520" y="1486907"/>
          <a:ext cx="1296136" cy="307802"/>
        </a:xfrm>
        <a:prstGeom xmlns:a="http://schemas.openxmlformats.org/drawingml/2006/main" prst="rect">
          <a:avLst/>
        </a:prstGeom>
        <a:noFill xmlns:a="http://schemas.openxmlformats.org/drawingml/2006/main"/>
        <a:ln xmlns:a="http://schemas.openxmlformats.org/drawingml/2006/main" w="19050">
          <a:solidFill>
            <a:srgbClr val="002060"/>
          </a:solidFill>
          <a:miter lim="800000"/>
          <a:headEnd/>
          <a:tailEn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eaLnBrk="1" hangingPunct="1">
            <a:spcBef>
              <a:spcPct val="50000"/>
            </a:spcBef>
          </a:pPr>
          <a:r>
            <a:rPr lang="ja-JP" altLang="en-US" sz="1400" b="1" dirty="0">
              <a:solidFill>
                <a:schemeClr val="accent2"/>
              </a:solidFill>
            </a:rPr>
            <a:t>休業４日以上</a:t>
          </a:r>
        </a:p>
      </cdr:txBody>
    </cdr:sp>
  </cdr:relSizeAnchor>
  <cdr:relSizeAnchor xmlns:cdr="http://schemas.openxmlformats.org/drawingml/2006/chartDrawing">
    <cdr:from>
      <cdr:x>0.2623</cdr:x>
      <cdr:y>0.49476</cdr:y>
    </cdr:from>
    <cdr:to>
      <cdr:x>0.42625</cdr:x>
      <cdr:y>0.56609</cdr:y>
    </cdr:to>
    <cdr:sp macro="" textlink="">
      <cdr:nvSpPr>
        <cdr:cNvPr id="4" name="Text Box 2062"/>
        <cdr:cNvSpPr txBox="1">
          <a:spLocks xmlns:a="http://schemas.openxmlformats.org/drawingml/2006/main" noChangeArrowheads="1"/>
        </cdr:cNvSpPr>
      </cdr:nvSpPr>
      <cdr:spPr bwMode="auto">
        <a:xfrm xmlns:a="http://schemas.openxmlformats.org/drawingml/2006/main">
          <a:off x="2304256" y="2134979"/>
          <a:ext cx="1440373" cy="307802"/>
        </a:xfrm>
        <a:prstGeom xmlns:a="http://schemas.openxmlformats.org/drawingml/2006/main" prst="rect">
          <a:avLst/>
        </a:prstGeom>
        <a:noFill xmlns:a="http://schemas.openxmlformats.org/drawingml/2006/main"/>
        <a:ln xmlns:a="http://schemas.openxmlformats.org/drawingml/2006/main" w="19050">
          <a:solidFill>
            <a:srgbClr val="002060"/>
          </a:solidFill>
          <a:miter lim="800000"/>
          <a:headEnd/>
          <a:tailEn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eaLnBrk="1" hangingPunct="1">
            <a:spcBef>
              <a:spcPct val="50000"/>
            </a:spcBef>
          </a:pPr>
          <a:r>
            <a:rPr lang="ja-JP" altLang="en-US" sz="1400" b="1" dirty="0">
              <a:solidFill>
                <a:schemeClr val="accent2"/>
              </a:solidFill>
            </a:rPr>
            <a:t>休業８日以上</a:t>
          </a:r>
        </a:p>
      </cdr:txBody>
    </cdr:sp>
  </cdr:relSizeAnchor>
  <cdr:relSizeAnchor xmlns:cdr="http://schemas.openxmlformats.org/drawingml/2006/chartDrawing">
    <cdr:from>
      <cdr:x>0.33607</cdr:x>
      <cdr:y>0.34458</cdr:y>
    </cdr:from>
    <cdr:to>
      <cdr:x>0.33607</cdr:x>
      <cdr:y>0.49476</cdr:y>
    </cdr:to>
    <cdr:cxnSp macro="">
      <cdr:nvCxnSpPr>
        <cdr:cNvPr id="7" name="直線矢印コネクタ 6"/>
        <cdr:cNvCxnSpPr/>
      </cdr:nvCxnSpPr>
      <cdr:spPr>
        <a:xfrm xmlns:a="http://schemas.openxmlformats.org/drawingml/2006/main" flipH="1" flipV="1">
          <a:off x="2952327" y="1486907"/>
          <a:ext cx="1" cy="648072"/>
        </a:xfrm>
        <a:prstGeom xmlns:a="http://schemas.openxmlformats.org/drawingml/2006/main" prst="straightConnector1">
          <a:avLst/>
        </a:prstGeom>
        <a:ln xmlns:a="http://schemas.openxmlformats.org/drawingml/2006/main" w="28575">
          <a:solidFill>
            <a:srgbClr val="00206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0.22951</cdr:x>
      <cdr:y>0.76356</cdr:y>
    </cdr:from>
    <cdr:to>
      <cdr:x>0.27459</cdr:x>
      <cdr:y>0.91463</cdr:y>
    </cdr:to>
    <cdr:cxnSp macro="">
      <cdr:nvCxnSpPr>
        <cdr:cNvPr id="9" name="直線矢印コネクタ 8"/>
        <cdr:cNvCxnSpPr/>
      </cdr:nvCxnSpPr>
      <cdr:spPr>
        <a:xfrm xmlns:a="http://schemas.openxmlformats.org/drawingml/2006/main" flipH="1">
          <a:off x="2016224" y="4508530"/>
          <a:ext cx="396044" cy="892070"/>
        </a:xfrm>
        <a:prstGeom xmlns:a="http://schemas.openxmlformats.org/drawingml/2006/main" prst="straightConnector1">
          <a:avLst/>
        </a:prstGeom>
        <a:ln xmlns:a="http://schemas.openxmlformats.org/drawingml/2006/main" w="28575">
          <a:solidFill>
            <a:srgbClr val="00206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0.58197</cdr:x>
      <cdr:y>0.41591</cdr:y>
    </cdr:from>
    <cdr:to>
      <cdr:x>0.60656</cdr:x>
      <cdr:y>0.54483</cdr:y>
    </cdr:to>
    <cdr:cxnSp macro="">
      <cdr:nvCxnSpPr>
        <cdr:cNvPr id="12" name="直線矢印コネクタ 11"/>
        <cdr:cNvCxnSpPr>
          <a:stCxn xmlns:a="http://schemas.openxmlformats.org/drawingml/2006/main" id="3" idx="2"/>
        </cdr:cNvCxnSpPr>
      </cdr:nvCxnSpPr>
      <cdr:spPr>
        <a:xfrm xmlns:a="http://schemas.openxmlformats.org/drawingml/2006/main" flipH="1">
          <a:off x="5112565" y="1794709"/>
          <a:ext cx="216023" cy="556313"/>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D946819-DC4E-47BA-AFEF-88D8C94171BA}" type="datetimeFigureOut">
              <a:rPr kumimoji="1" lang="ja-JP" altLang="en-US" smtClean="0"/>
              <a:t>2014/10/14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CDD0AEF-CCD2-4A2B-8D1B-55190446D2CD}" type="slidenum">
              <a:rPr kumimoji="1" lang="ja-JP" altLang="en-US" smtClean="0"/>
              <a:t>‹#›</a:t>
            </a:fld>
            <a:endParaRPr kumimoji="1" lang="ja-JP" altLang="en-US"/>
          </a:p>
        </p:txBody>
      </p:sp>
    </p:spTree>
    <p:extLst>
      <p:ext uri="{BB962C8B-B14F-4D97-AF65-F5344CB8AC3E}">
        <p14:creationId xmlns:p14="http://schemas.microsoft.com/office/powerpoint/2010/main" val="252017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744D5A-5FC0-4335-B8C6-FA6900ED409E}" type="slidenum">
              <a:rPr kumimoji="1" lang="ja-JP" altLang="en-US" smtClean="0"/>
              <a:t>3</a:t>
            </a:fld>
            <a:endParaRPr kumimoji="1" lang="ja-JP" altLang="en-US"/>
          </a:p>
        </p:txBody>
      </p:sp>
    </p:spTree>
    <p:extLst>
      <p:ext uri="{BB962C8B-B14F-4D97-AF65-F5344CB8AC3E}">
        <p14:creationId xmlns:p14="http://schemas.microsoft.com/office/powerpoint/2010/main" val="334024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7F8C5-9D52-40FF-A5C9-0382BD9A6A57}" type="slidenum">
              <a:rPr lang="en-US" altLang="ja-JP"/>
              <a:pPr/>
              <a:t>9</a:t>
            </a:fld>
            <a:endParaRPr lang="en-US" altLang="ja-JP"/>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ja-JP" altLang="ja-JP"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55C0F97-82B0-42B0-95FD-D6C139761A4F}" type="slidenum">
              <a:rPr lang="en-US" altLang="ja-JP" smtClean="0"/>
              <a:pPr eaLnBrk="1" hangingPunct="1"/>
              <a:t>12</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52E9B7DA-5972-4BD0-BBA1-C0AB8DC60926}" type="slidenum">
              <a:rPr lang="en-US" altLang="ja-JP" smtClean="0"/>
              <a:pPr eaLnBrk="1" hangingPunct="1"/>
              <a:t>13</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ja-JP" altLang="ja-JP" sz="16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C67E39F-10CD-4ED3-8FCD-065A11718471}" type="slidenum">
              <a:rPr lang="en-US" altLang="ja-JP" smtClean="0"/>
              <a:pPr eaLnBrk="1" hangingPunct="1"/>
              <a:t>15</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ja-JP" altLang="ja-JP" sz="1600" smtClean="0">
              <a:solidFill>
                <a:srgbClr val="0000F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70170B30-25CC-4BBB-ACD9-D8EB7FFA9C5C}" type="slidenum">
              <a:rPr lang="en-US" altLang="ja-JP" smtClean="0"/>
              <a:pPr eaLnBrk="1" hangingPunct="1"/>
              <a:t>16</a:t>
            </a:fld>
            <a:endParaRPr lang="en-US" altLang="ja-JP"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08055" y="4720986"/>
            <a:ext cx="4991091" cy="4473102"/>
          </a:xfrm>
          <a:noFill/>
        </p:spPr>
        <p:txBody>
          <a:bodyPr/>
          <a:lstStyle/>
          <a:p>
            <a:pPr eaLnBrk="1" hangingPunct="1"/>
            <a:endParaRPr lang="ja-JP" altLang="ja-JP" sz="16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FF684D1A-E519-4FC4-B14E-6081E6225337}" type="slidenum">
              <a:rPr lang="en-US" altLang="ja-JP" smtClean="0"/>
              <a:pPr eaLnBrk="1" hangingPunct="1"/>
              <a:t>17</a:t>
            </a:fld>
            <a:endParaRPr lang="en-US" altLang="ja-JP" smtClean="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lnSpc>
                <a:spcPct val="90000"/>
              </a:lnSpc>
            </a:pPr>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FC1C9E2-05FC-4F66-879B-1F48BDB37596}" type="datetimeFigureOut">
              <a:rPr kumimoji="1" lang="ja-JP" altLang="en-US" smtClean="0"/>
              <a:t>2014/10/14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11BD8D-857A-4481-B42C-863AF5FDAFA1}" type="slidenum">
              <a:rPr kumimoji="1" lang="ja-JP" altLang="en-US" smtClean="0"/>
              <a:t>‹#›</a:t>
            </a:fld>
            <a:endParaRPr kumimoji="1" lang="ja-JP" altLang="en-US"/>
          </a:p>
        </p:txBody>
      </p:sp>
    </p:spTree>
    <p:extLst>
      <p:ext uri="{BB962C8B-B14F-4D97-AF65-F5344CB8AC3E}">
        <p14:creationId xmlns:p14="http://schemas.microsoft.com/office/powerpoint/2010/main" val="256595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C1C9E2-05FC-4F66-879B-1F48BDB37596}" type="datetimeFigureOut">
              <a:rPr kumimoji="1" lang="ja-JP" altLang="en-US" smtClean="0"/>
              <a:t>2014/10/14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11BD8D-857A-4481-B42C-863AF5FDAFA1}" type="slidenum">
              <a:rPr kumimoji="1" lang="ja-JP" altLang="en-US" smtClean="0"/>
              <a:t>‹#›</a:t>
            </a:fld>
            <a:endParaRPr kumimoji="1" lang="ja-JP" altLang="en-US"/>
          </a:p>
        </p:txBody>
      </p:sp>
    </p:spTree>
    <p:extLst>
      <p:ext uri="{BB962C8B-B14F-4D97-AF65-F5344CB8AC3E}">
        <p14:creationId xmlns:p14="http://schemas.microsoft.com/office/powerpoint/2010/main" val="11978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C1C9E2-05FC-4F66-879B-1F48BDB37596}" type="datetimeFigureOut">
              <a:rPr kumimoji="1" lang="ja-JP" altLang="en-US" smtClean="0"/>
              <a:t>2014/10/14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11BD8D-857A-4481-B42C-863AF5FDAFA1}" type="slidenum">
              <a:rPr kumimoji="1" lang="ja-JP" altLang="en-US" smtClean="0"/>
              <a:t>‹#›</a:t>
            </a:fld>
            <a:endParaRPr kumimoji="1" lang="ja-JP" altLang="en-US"/>
          </a:p>
        </p:txBody>
      </p:sp>
    </p:spTree>
    <p:extLst>
      <p:ext uri="{BB962C8B-B14F-4D97-AF65-F5344CB8AC3E}">
        <p14:creationId xmlns:p14="http://schemas.microsoft.com/office/powerpoint/2010/main" val="6897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C1C9E2-05FC-4F66-879B-1F48BDB37596}" type="datetimeFigureOut">
              <a:rPr kumimoji="1" lang="ja-JP" altLang="en-US" smtClean="0"/>
              <a:t>2014/10/14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11BD8D-857A-4481-B42C-863AF5FDAFA1}" type="slidenum">
              <a:rPr kumimoji="1" lang="ja-JP" altLang="en-US" smtClean="0"/>
              <a:t>‹#›</a:t>
            </a:fld>
            <a:endParaRPr kumimoji="1" lang="ja-JP" altLang="en-US"/>
          </a:p>
        </p:txBody>
      </p:sp>
    </p:spTree>
    <p:extLst>
      <p:ext uri="{BB962C8B-B14F-4D97-AF65-F5344CB8AC3E}">
        <p14:creationId xmlns:p14="http://schemas.microsoft.com/office/powerpoint/2010/main" val="134838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FC1C9E2-05FC-4F66-879B-1F48BDB37596}" type="datetimeFigureOut">
              <a:rPr kumimoji="1" lang="ja-JP" altLang="en-US" smtClean="0"/>
              <a:t>2014/10/14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11BD8D-857A-4481-B42C-863AF5FDAFA1}" type="slidenum">
              <a:rPr kumimoji="1" lang="ja-JP" altLang="en-US" smtClean="0"/>
              <a:t>‹#›</a:t>
            </a:fld>
            <a:endParaRPr kumimoji="1" lang="ja-JP" altLang="en-US"/>
          </a:p>
        </p:txBody>
      </p:sp>
    </p:spTree>
    <p:extLst>
      <p:ext uri="{BB962C8B-B14F-4D97-AF65-F5344CB8AC3E}">
        <p14:creationId xmlns:p14="http://schemas.microsoft.com/office/powerpoint/2010/main" val="367075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C1C9E2-05FC-4F66-879B-1F48BDB37596}" type="datetimeFigureOut">
              <a:rPr kumimoji="1" lang="ja-JP" altLang="en-US" smtClean="0"/>
              <a:t>2014/10/14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11BD8D-857A-4481-B42C-863AF5FDAFA1}" type="slidenum">
              <a:rPr kumimoji="1" lang="ja-JP" altLang="en-US" smtClean="0"/>
              <a:t>‹#›</a:t>
            </a:fld>
            <a:endParaRPr kumimoji="1" lang="ja-JP" altLang="en-US"/>
          </a:p>
        </p:txBody>
      </p:sp>
    </p:spTree>
    <p:extLst>
      <p:ext uri="{BB962C8B-B14F-4D97-AF65-F5344CB8AC3E}">
        <p14:creationId xmlns:p14="http://schemas.microsoft.com/office/powerpoint/2010/main" val="381168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FC1C9E2-05FC-4F66-879B-1F48BDB37596}" type="datetimeFigureOut">
              <a:rPr kumimoji="1" lang="ja-JP" altLang="en-US" smtClean="0"/>
              <a:t>2014/10/14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11BD8D-857A-4481-B42C-863AF5FDAFA1}" type="slidenum">
              <a:rPr kumimoji="1" lang="ja-JP" altLang="en-US" smtClean="0"/>
              <a:t>‹#›</a:t>
            </a:fld>
            <a:endParaRPr kumimoji="1" lang="ja-JP" altLang="en-US"/>
          </a:p>
        </p:txBody>
      </p:sp>
    </p:spTree>
    <p:extLst>
      <p:ext uri="{BB962C8B-B14F-4D97-AF65-F5344CB8AC3E}">
        <p14:creationId xmlns:p14="http://schemas.microsoft.com/office/powerpoint/2010/main" val="6551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FC1C9E2-05FC-4F66-879B-1F48BDB37596}" type="datetimeFigureOut">
              <a:rPr kumimoji="1" lang="ja-JP" altLang="en-US" smtClean="0"/>
              <a:t>2014/10/14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11BD8D-857A-4481-B42C-863AF5FDAFA1}" type="slidenum">
              <a:rPr kumimoji="1" lang="ja-JP" altLang="en-US" smtClean="0"/>
              <a:t>‹#›</a:t>
            </a:fld>
            <a:endParaRPr kumimoji="1" lang="ja-JP" altLang="en-US"/>
          </a:p>
        </p:txBody>
      </p:sp>
    </p:spTree>
    <p:extLst>
      <p:ext uri="{BB962C8B-B14F-4D97-AF65-F5344CB8AC3E}">
        <p14:creationId xmlns:p14="http://schemas.microsoft.com/office/powerpoint/2010/main" val="77441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FC1C9E2-05FC-4F66-879B-1F48BDB37596}" type="datetimeFigureOut">
              <a:rPr kumimoji="1" lang="ja-JP" altLang="en-US" smtClean="0"/>
              <a:t>2014/10/14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11BD8D-857A-4481-B42C-863AF5FDAFA1}" type="slidenum">
              <a:rPr kumimoji="1" lang="ja-JP" altLang="en-US" smtClean="0"/>
              <a:t>‹#›</a:t>
            </a:fld>
            <a:endParaRPr kumimoji="1" lang="ja-JP" altLang="en-US"/>
          </a:p>
        </p:txBody>
      </p:sp>
    </p:spTree>
    <p:extLst>
      <p:ext uri="{BB962C8B-B14F-4D97-AF65-F5344CB8AC3E}">
        <p14:creationId xmlns:p14="http://schemas.microsoft.com/office/powerpoint/2010/main" val="318790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FC1C9E2-05FC-4F66-879B-1F48BDB37596}" type="datetimeFigureOut">
              <a:rPr kumimoji="1" lang="ja-JP" altLang="en-US" smtClean="0"/>
              <a:t>2014/10/14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11BD8D-857A-4481-B42C-863AF5FDAFA1}" type="slidenum">
              <a:rPr kumimoji="1" lang="ja-JP" altLang="en-US" smtClean="0"/>
              <a:t>‹#›</a:t>
            </a:fld>
            <a:endParaRPr kumimoji="1" lang="ja-JP" altLang="en-US"/>
          </a:p>
        </p:txBody>
      </p:sp>
    </p:spTree>
    <p:extLst>
      <p:ext uri="{BB962C8B-B14F-4D97-AF65-F5344CB8AC3E}">
        <p14:creationId xmlns:p14="http://schemas.microsoft.com/office/powerpoint/2010/main" val="403052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FC1C9E2-05FC-4F66-879B-1F48BDB37596}" type="datetimeFigureOut">
              <a:rPr kumimoji="1" lang="ja-JP" altLang="en-US" smtClean="0"/>
              <a:t>2014/10/14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11BD8D-857A-4481-B42C-863AF5FDAFA1}" type="slidenum">
              <a:rPr kumimoji="1" lang="ja-JP" altLang="en-US" smtClean="0"/>
              <a:t>‹#›</a:t>
            </a:fld>
            <a:endParaRPr kumimoji="1" lang="ja-JP" altLang="en-US"/>
          </a:p>
        </p:txBody>
      </p:sp>
    </p:spTree>
    <p:extLst>
      <p:ext uri="{BB962C8B-B14F-4D97-AF65-F5344CB8AC3E}">
        <p14:creationId xmlns:p14="http://schemas.microsoft.com/office/powerpoint/2010/main" val="402485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1C9E2-05FC-4F66-879B-1F48BDB37596}" type="datetimeFigureOut">
              <a:rPr kumimoji="1" lang="ja-JP" altLang="en-US" smtClean="0"/>
              <a:t>2014/10/14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1BD8D-857A-4481-B42C-863AF5FDAFA1}" type="slidenum">
              <a:rPr kumimoji="1" lang="ja-JP" altLang="en-US" smtClean="0"/>
              <a:t>‹#›</a:t>
            </a:fld>
            <a:endParaRPr kumimoji="1" lang="ja-JP" altLang="en-US"/>
          </a:p>
        </p:txBody>
      </p:sp>
    </p:spTree>
    <p:extLst>
      <p:ext uri="{BB962C8B-B14F-4D97-AF65-F5344CB8AC3E}">
        <p14:creationId xmlns:p14="http://schemas.microsoft.com/office/powerpoint/2010/main" val="46805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8952" y="548719"/>
            <a:ext cx="8526672"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4800" b="1" dirty="0" smtClean="0">
                <a:solidFill>
                  <a:srgbClr val="FFFF00"/>
                </a:solidFill>
              </a:rPr>
              <a:t>リスクアセスメントの基本</a:t>
            </a:r>
            <a:endParaRPr kumimoji="1" lang="ja-JP" altLang="en-US" sz="4800" b="1" dirty="0">
              <a:solidFill>
                <a:srgbClr val="FFFF00"/>
              </a:solidFill>
            </a:endParaRPr>
          </a:p>
        </p:txBody>
      </p:sp>
      <p:sp>
        <p:nvSpPr>
          <p:cNvPr id="3" name="テキスト ボックス 2"/>
          <p:cNvSpPr txBox="1"/>
          <p:nvPr/>
        </p:nvSpPr>
        <p:spPr>
          <a:xfrm>
            <a:off x="278952" y="5373216"/>
            <a:ext cx="8496944" cy="1138773"/>
          </a:xfrm>
          <a:prstGeom prst="rect">
            <a:avLst/>
          </a:prstGeom>
          <a:noFill/>
        </p:spPr>
        <p:txBody>
          <a:bodyPr wrap="square" rtlCol="0">
            <a:spAutoFit/>
          </a:bodyPr>
          <a:lstStyle/>
          <a:p>
            <a:pPr algn="ctr"/>
            <a:r>
              <a:rPr kumimoji="1" lang="ja-JP" altLang="en-US" sz="2400" dirty="0" smtClean="0"/>
              <a:t>社団法人　</a:t>
            </a:r>
            <a:r>
              <a:rPr kumimoji="1" lang="ja-JP" altLang="en-US" sz="3200" b="1" dirty="0" smtClean="0"/>
              <a:t>日本労働安全衛生コンサルタント会</a:t>
            </a:r>
            <a:endParaRPr kumimoji="1" lang="en-US" altLang="ja-JP" sz="3200" b="1" dirty="0" smtClean="0"/>
          </a:p>
          <a:p>
            <a:pPr algn="ctr"/>
            <a:r>
              <a:rPr lang="ja-JP" altLang="en-US" sz="2800" dirty="0" smtClean="0"/>
              <a:t>顧　問</a:t>
            </a:r>
            <a:r>
              <a:rPr lang="ja-JP" altLang="en-US" sz="3600" dirty="0" smtClean="0"/>
              <a:t>　　</a:t>
            </a:r>
            <a:r>
              <a:rPr lang="ja-JP" altLang="en-US" sz="3600" b="1" dirty="0" smtClean="0"/>
              <a:t>後　藤　博　俊</a:t>
            </a:r>
            <a:endParaRPr kumimoji="1" lang="ja-JP" altLang="en-US" sz="36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44824"/>
            <a:ext cx="7052728" cy="337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894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38200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1" name="Text Box 3"/>
          <p:cNvSpPr txBox="1">
            <a:spLocks noChangeArrowheads="1"/>
          </p:cNvSpPr>
          <p:nvPr/>
        </p:nvSpPr>
        <p:spPr bwMode="auto">
          <a:xfrm>
            <a:off x="304800" y="228600"/>
            <a:ext cx="8458200" cy="641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3600" b="1"/>
              <a:t>ＰＤＣＡサイクル構造と自立的システム</a:t>
            </a:r>
          </a:p>
        </p:txBody>
      </p:sp>
    </p:spTree>
    <p:extLst>
      <p:ext uri="{BB962C8B-B14F-4D97-AF65-F5344CB8AC3E}">
        <p14:creationId xmlns:p14="http://schemas.microsoft.com/office/powerpoint/2010/main" val="3194241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88640"/>
            <a:ext cx="8784976" cy="634082"/>
          </a:xfrm>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ja-JP" altLang="en-US" sz="2800" dirty="0" smtClean="0"/>
              <a:t>労働安全衛生マネジメントシステムの導入の必要性</a:t>
            </a:r>
            <a:endParaRPr kumimoji="1" lang="ja-JP" altLang="en-US" sz="2800" dirty="0"/>
          </a:p>
        </p:txBody>
      </p:sp>
      <p:sp>
        <p:nvSpPr>
          <p:cNvPr id="3" name="コンテンツ プレースホルダー 2"/>
          <p:cNvSpPr>
            <a:spLocks noGrp="1"/>
          </p:cNvSpPr>
          <p:nvPr>
            <p:ph idx="1"/>
          </p:nvPr>
        </p:nvSpPr>
        <p:spPr>
          <a:xfrm>
            <a:off x="182928" y="980728"/>
            <a:ext cx="8784976" cy="2448272"/>
          </a:xfrm>
        </p:spPr>
        <p:style>
          <a:lnRef idx="2">
            <a:schemeClr val="accent1"/>
          </a:lnRef>
          <a:fillRef idx="1">
            <a:schemeClr val="lt1"/>
          </a:fillRef>
          <a:effectRef idx="0">
            <a:schemeClr val="accent1"/>
          </a:effectRef>
          <a:fontRef idx="minor">
            <a:schemeClr val="dk1"/>
          </a:fontRef>
        </p:style>
        <p:txBody>
          <a:bodyPr>
            <a:normAutofit/>
          </a:bodyPr>
          <a:lstStyle/>
          <a:p>
            <a:r>
              <a:rPr kumimoji="1" lang="ja-JP" altLang="en-US" sz="2800" dirty="0" smtClean="0"/>
              <a:t>労働災害の発生率の鈍化</a:t>
            </a:r>
            <a:endParaRPr kumimoji="1" lang="en-US" altLang="ja-JP" sz="2800" dirty="0" smtClean="0"/>
          </a:p>
          <a:p>
            <a:r>
              <a:rPr lang="ja-JP" altLang="en-US" sz="2800" dirty="0" smtClean="0"/>
              <a:t>安全衛生管理のノウハウを蓄積したベテランの担当者が定年により退職</a:t>
            </a:r>
            <a:endParaRPr lang="en-US" altLang="ja-JP" sz="2800" dirty="0" smtClean="0"/>
          </a:p>
          <a:p>
            <a:r>
              <a:rPr kumimoji="1" lang="ja-JP" altLang="en-US" sz="2800" dirty="0" smtClean="0"/>
              <a:t>事業場内において安全衛生管理の</a:t>
            </a:r>
            <a:r>
              <a:rPr lang="ja-JP" altLang="en-US" sz="2800" dirty="0" smtClean="0"/>
              <a:t>ノウハウが十分継承されない</a:t>
            </a:r>
            <a:endParaRPr lang="en-US" altLang="ja-JP" sz="2800" dirty="0" smtClean="0"/>
          </a:p>
        </p:txBody>
      </p:sp>
      <p:sp>
        <p:nvSpPr>
          <p:cNvPr id="4" name="テキスト ボックス 3"/>
          <p:cNvSpPr txBox="1"/>
          <p:nvPr/>
        </p:nvSpPr>
        <p:spPr>
          <a:xfrm>
            <a:off x="182928" y="3839548"/>
            <a:ext cx="878497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kumimoji="1" lang="ja-JP" altLang="en-US" sz="2800" dirty="0" smtClean="0"/>
              <a:t>事業場の安全衛生水準の低下</a:t>
            </a:r>
            <a:endParaRPr kumimoji="1" lang="ja-JP" altLang="en-US" sz="2800" dirty="0"/>
          </a:p>
        </p:txBody>
      </p:sp>
      <p:sp>
        <p:nvSpPr>
          <p:cNvPr id="5" name="テキスト ボックス 4"/>
          <p:cNvSpPr txBox="1"/>
          <p:nvPr/>
        </p:nvSpPr>
        <p:spPr>
          <a:xfrm>
            <a:off x="182928" y="4794816"/>
            <a:ext cx="878497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Arial" panose="020B0604020202020204" pitchFamily="34" charset="0"/>
              <a:buChar char="•"/>
            </a:pPr>
            <a:r>
              <a:rPr lang="ja-JP" altLang="en-US" sz="2800" dirty="0"/>
              <a:t>労働災害</a:t>
            </a:r>
            <a:r>
              <a:rPr lang="ja-JP" altLang="en-US" sz="2800" dirty="0" smtClean="0"/>
              <a:t>の発生に繋がるおそれ</a:t>
            </a:r>
            <a:endParaRPr kumimoji="1" lang="ja-JP" altLang="en-US" sz="2800" dirty="0"/>
          </a:p>
        </p:txBody>
      </p:sp>
      <p:sp>
        <p:nvSpPr>
          <p:cNvPr id="6" name="下矢印 5"/>
          <p:cNvSpPr/>
          <p:nvPr/>
        </p:nvSpPr>
        <p:spPr>
          <a:xfrm>
            <a:off x="4269676" y="3479508"/>
            <a:ext cx="61578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4301962" y="4437112"/>
            <a:ext cx="583500" cy="357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49808" y="5733256"/>
            <a:ext cx="878497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Arial" panose="020B0604020202020204" pitchFamily="34" charset="0"/>
              <a:buChar char="•"/>
            </a:pPr>
            <a:r>
              <a:rPr kumimoji="1" lang="ja-JP" altLang="en-US" sz="2800" b="1" dirty="0" smtClean="0">
                <a:solidFill>
                  <a:srgbClr val="FF0000"/>
                </a:solidFill>
              </a:rPr>
              <a:t>組織的</a:t>
            </a:r>
            <a:r>
              <a:rPr kumimoji="1" lang="ja-JP" altLang="en-US" sz="2800" dirty="0" smtClean="0"/>
              <a:t>かつ</a:t>
            </a:r>
            <a:r>
              <a:rPr kumimoji="1" lang="ja-JP" altLang="en-US" sz="2800" b="1" dirty="0" smtClean="0">
                <a:solidFill>
                  <a:srgbClr val="FF0000"/>
                </a:solidFill>
              </a:rPr>
              <a:t>継続的</a:t>
            </a:r>
            <a:r>
              <a:rPr kumimoji="1" lang="ja-JP" altLang="en-US" sz="2800" dirty="0" smtClean="0"/>
              <a:t>に実施できる安全衛生管理に関する</a:t>
            </a:r>
            <a:r>
              <a:rPr kumimoji="1" lang="ja-JP" altLang="en-US" sz="2800" b="1" dirty="0" smtClean="0">
                <a:solidFill>
                  <a:srgbClr val="FF0000"/>
                </a:solidFill>
              </a:rPr>
              <a:t>仕組みを確立</a:t>
            </a:r>
            <a:r>
              <a:rPr kumimoji="1" lang="ja-JP" altLang="en-US" sz="2800" dirty="0" smtClean="0"/>
              <a:t>が必要</a:t>
            </a:r>
            <a:endParaRPr kumimoji="1" lang="ja-JP" altLang="en-US" sz="2800" dirty="0"/>
          </a:p>
        </p:txBody>
      </p:sp>
      <p:sp>
        <p:nvSpPr>
          <p:cNvPr id="9" name="下矢印 8"/>
          <p:cNvSpPr/>
          <p:nvPr/>
        </p:nvSpPr>
        <p:spPr>
          <a:xfrm>
            <a:off x="4308818" y="5370748"/>
            <a:ext cx="583500" cy="357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6955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720" y="836712"/>
            <a:ext cx="8708330" cy="999704"/>
          </a:xfrm>
        </p:spPr>
        <p:txBody>
          <a:bodyPr>
            <a:normAutofit/>
          </a:bodyPr>
          <a:lstStyle/>
          <a:p>
            <a:pPr algn="l" eaLnBrk="1" hangingPunct="1"/>
            <a:r>
              <a:rPr lang="ja-JP" altLang="en-US" sz="2800" b="1" dirty="0" smtClean="0">
                <a:solidFill>
                  <a:srgbClr val="FF3300"/>
                </a:solidFill>
              </a:rPr>
              <a:t>労働災害は減ったが・・・・・</a:t>
            </a:r>
            <a:br>
              <a:rPr lang="ja-JP" altLang="en-US" sz="2800" b="1" dirty="0" smtClean="0">
                <a:solidFill>
                  <a:srgbClr val="FF3300"/>
                </a:solidFill>
              </a:rPr>
            </a:br>
            <a:r>
              <a:rPr lang="ja-JP" altLang="en-US" sz="2800" b="1" dirty="0" smtClean="0">
                <a:solidFill>
                  <a:srgbClr val="FF3300"/>
                </a:solidFill>
              </a:rPr>
              <a:t>　　　　　　　　　　　　リスクは存在しないか？</a:t>
            </a:r>
          </a:p>
        </p:txBody>
      </p:sp>
      <p:pic>
        <p:nvPicPr>
          <p:cNvPr id="7171" name="Picture 3" descr="MCj031117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133600"/>
            <a:ext cx="2592388"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MCj019532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050" y="4437063"/>
            <a:ext cx="16510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MCj029514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276475"/>
            <a:ext cx="167481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MCj007872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9338" y="2976563"/>
            <a:ext cx="4100512"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吹き出し 1"/>
          <p:cNvSpPr/>
          <p:nvPr/>
        </p:nvSpPr>
        <p:spPr>
          <a:xfrm>
            <a:off x="5652120" y="1988010"/>
            <a:ext cx="3168650" cy="987425"/>
          </a:xfrm>
          <a:prstGeom prst="wedgeRoundRectCallout">
            <a:avLst>
              <a:gd name="adj1" fmla="val -45942"/>
              <a:gd name="adj2" fmla="val -81430"/>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400" b="1" dirty="0">
                <a:solidFill>
                  <a:schemeClr val="tx1"/>
                </a:solidFill>
              </a:rPr>
              <a:t>残念ながら“</a:t>
            </a:r>
            <a:r>
              <a:rPr lang="en-US" altLang="ja-JP" sz="2400" b="1" dirty="0">
                <a:solidFill>
                  <a:schemeClr val="tx1"/>
                </a:solidFill>
              </a:rPr>
              <a:t>No</a:t>
            </a:r>
            <a:r>
              <a:rPr lang="ja-JP" altLang="en-US" sz="2400" b="1" dirty="0">
                <a:solidFill>
                  <a:schemeClr val="tx1"/>
                </a:solidFill>
              </a:rPr>
              <a:t>”と言わざるを得ない</a:t>
            </a:r>
            <a:r>
              <a:rPr lang="ja-JP" altLang="en-US" sz="2400" dirty="0">
                <a:solidFill>
                  <a:schemeClr val="tx1"/>
                </a:solidFill>
              </a:rPr>
              <a:t>。</a:t>
            </a:r>
          </a:p>
        </p:txBody>
      </p:sp>
      <p:sp>
        <p:nvSpPr>
          <p:cNvPr id="3" name="テキスト ボックス 2"/>
          <p:cNvSpPr txBox="1"/>
          <p:nvPr/>
        </p:nvSpPr>
        <p:spPr>
          <a:xfrm>
            <a:off x="228720" y="172546"/>
            <a:ext cx="8731130" cy="52322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800" dirty="0" smtClean="0"/>
              <a:t>潜在的な危険性又は有害性の存在</a:t>
            </a:r>
            <a:endParaRPr kumimoji="1" lang="ja-JP" altLang="en-US" sz="2800" dirty="0"/>
          </a:p>
        </p:txBody>
      </p:sp>
    </p:spTree>
    <p:extLst>
      <p:ext uri="{BB962C8B-B14F-4D97-AF65-F5344CB8AC3E}">
        <p14:creationId xmlns:p14="http://schemas.microsoft.com/office/powerpoint/2010/main" val="5571680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19112" y="764704"/>
            <a:ext cx="8167687" cy="652934"/>
          </a:xfrm>
        </p:spPr>
        <p:txBody>
          <a:bodyPr>
            <a:normAutofit/>
          </a:bodyPr>
          <a:lstStyle/>
          <a:p>
            <a:pPr algn="l" eaLnBrk="1" hangingPunct="1"/>
            <a:r>
              <a:rPr lang="ja-JP" altLang="en-US" sz="2800" b="1" dirty="0" smtClean="0">
                <a:solidFill>
                  <a:srgbClr val="FF3300"/>
                </a:solidFill>
              </a:rPr>
              <a:t>安全衛生ノウハウの継承されているか</a:t>
            </a:r>
          </a:p>
        </p:txBody>
      </p:sp>
      <p:pic>
        <p:nvPicPr>
          <p:cNvPr id="8195" name="Picture 3" descr="MCj033167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3848100"/>
            <a:ext cx="230505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MCPE02691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13" y="1484313"/>
            <a:ext cx="32607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CPE01213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325" y="4652963"/>
            <a:ext cx="202406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MCj023710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7863" y="1981200"/>
            <a:ext cx="3870325"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MCj0230985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8038" y="4379913"/>
            <a:ext cx="217646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吹き出し 2"/>
          <p:cNvSpPr/>
          <p:nvPr/>
        </p:nvSpPr>
        <p:spPr>
          <a:xfrm>
            <a:off x="6084168" y="1340768"/>
            <a:ext cx="2808288" cy="504403"/>
          </a:xfrm>
          <a:prstGeom prst="wedgeRoundRectCallout">
            <a:avLst>
              <a:gd name="adj1" fmla="val -36927"/>
              <a:gd name="adj2" fmla="val -93897"/>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400" dirty="0">
                <a:solidFill>
                  <a:schemeClr val="tx1"/>
                </a:solidFill>
              </a:rPr>
              <a:t>大いに問題あり</a:t>
            </a:r>
          </a:p>
        </p:txBody>
      </p:sp>
      <p:sp>
        <p:nvSpPr>
          <p:cNvPr id="2" name="テキスト ボックス 1"/>
          <p:cNvSpPr txBox="1"/>
          <p:nvPr/>
        </p:nvSpPr>
        <p:spPr>
          <a:xfrm>
            <a:off x="179512" y="188640"/>
            <a:ext cx="8784976" cy="52322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800" dirty="0" smtClean="0"/>
              <a:t>安全衛生ノウハウの継承困難</a:t>
            </a:r>
            <a:endParaRPr kumimoji="1" lang="ja-JP" altLang="en-US" sz="2800" dirty="0"/>
          </a:p>
        </p:txBody>
      </p:sp>
    </p:spTree>
    <p:extLst>
      <p:ext uri="{BB962C8B-B14F-4D97-AF65-F5344CB8AC3E}">
        <p14:creationId xmlns:p14="http://schemas.microsoft.com/office/powerpoint/2010/main" val="40408789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15938"/>
            <a:ext cx="884237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Line 3"/>
          <p:cNvSpPr>
            <a:spLocks noChangeShapeType="1"/>
          </p:cNvSpPr>
          <p:nvPr/>
        </p:nvSpPr>
        <p:spPr bwMode="auto">
          <a:xfrm>
            <a:off x="1331913" y="2060575"/>
            <a:ext cx="266382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4" name="Line 4"/>
          <p:cNvSpPr>
            <a:spLocks noChangeShapeType="1"/>
          </p:cNvSpPr>
          <p:nvPr/>
        </p:nvSpPr>
        <p:spPr bwMode="auto">
          <a:xfrm>
            <a:off x="5580063" y="2276475"/>
            <a:ext cx="244792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フローチャート: 処理 1"/>
          <p:cNvSpPr/>
          <p:nvPr/>
        </p:nvSpPr>
        <p:spPr>
          <a:xfrm>
            <a:off x="539552" y="4634484"/>
            <a:ext cx="5904656" cy="780355"/>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n>
                  <a:solidFill>
                    <a:srgbClr val="FF0000"/>
                  </a:solidFill>
                </a:ln>
                <a:solidFill>
                  <a:srgbClr val="FF0000"/>
                </a:solidFill>
              </a:rPr>
              <a:t>我が国を代表する企業の産業施設</a:t>
            </a:r>
          </a:p>
        </p:txBody>
      </p:sp>
      <p:sp>
        <p:nvSpPr>
          <p:cNvPr id="3" name="フローチャート: 処理 2"/>
          <p:cNvSpPr/>
          <p:nvPr/>
        </p:nvSpPr>
        <p:spPr>
          <a:xfrm>
            <a:off x="3275856" y="5589240"/>
            <a:ext cx="5472261" cy="79208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ln>
                  <a:solidFill>
                    <a:srgbClr val="FF0000"/>
                  </a:solidFill>
                </a:ln>
                <a:solidFill>
                  <a:srgbClr val="FF0000"/>
                </a:solidFill>
              </a:rPr>
              <a:t>製造現場の人員の減少等の影響</a:t>
            </a:r>
          </a:p>
        </p:txBody>
      </p:sp>
      <p:cxnSp>
        <p:nvCxnSpPr>
          <p:cNvPr id="7" name="直線矢印コネクタ 6"/>
          <p:cNvCxnSpPr/>
          <p:nvPr/>
        </p:nvCxnSpPr>
        <p:spPr>
          <a:xfrm flipH="1" flipV="1">
            <a:off x="3203575" y="2112963"/>
            <a:ext cx="288925" cy="257333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9" name="直線矢印コネクタ 8"/>
          <p:cNvCxnSpPr>
            <a:stCxn id="3" idx="0"/>
          </p:cNvCxnSpPr>
          <p:nvPr/>
        </p:nvCxnSpPr>
        <p:spPr>
          <a:xfrm flipV="1">
            <a:off x="6011863" y="2276475"/>
            <a:ext cx="792162" cy="3313113"/>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944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2249" y="332656"/>
            <a:ext cx="8642350" cy="576808"/>
          </a:xfrm>
          <a:solidFill>
            <a:srgbClr val="FFFF00"/>
          </a:solidFill>
          <a:ln>
            <a:headEnd/>
            <a:tailEnd/>
          </a:ln>
        </p:spPr>
        <p:style>
          <a:lnRef idx="2">
            <a:schemeClr val="accent1"/>
          </a:lnRef>
          <a:fillRef idx="1">
            <a:schemeClr val="lt1"/>
          </a:fillRef>
          <a:effectRef idx="0">
            <a:schemeClr val="accent1"/>
          </a:effectRef>
          <a:fontRef idx="minor">
            <a:schemeClr val="dk1"/>
          </a:fontRef>
        </p:style>
        <p:txBody>
          <a:bodyPr>
            <a:normAutofit/>
          </a:bodyPr>
          <a:lstStyle/>
          <a:p>
            <a:pPr eaLnBrk="1" hangingPunct="1"/>
            <a:r>
              <a:rPr lang="ja-JP" altLang="en-US" sz="2800" b="1" dirty="0" smtClean="0">
                <a:solidFill>
                  <a:srgbClr val="0000FF"/>
                </a:solidFill>
              </a:rPr>
              <a:t>産業事故をめぐる様々な問題点</a:t>
            </a:r>
          </a:p>
        </p:txBody>
      </p:sp>
      <p:sp>
        <p:nvSpPr>
          <p:cNvPr id="11267" name="Rectangle 3"/>
          <p:cNvSpPr>
            <a:spLocks noGrp="1" noChangeArrowheads="1"/>
          </p:cNvSpPr>
          <p:nvPr>
            <p:ph type="body" idx="1"/>
          </p:nvPr>
        </p:nvSpPr>
        <p:spPr>
          <a:xfrm>
            <a:off x="539750" y="1412875"/>
            <a:ext cx="8229600" cy="4525963"/>
          </a:xfrm>
        </p:spPr>
        <p:txBody>
          <a:bodyPr/>
          <a:lstStyle/>
          <a:p>
            <a:pPr eaLnBrk="1" hangingPunct="1">
              <a:lnSpc>
                <a:spcPct val="90000"/>
              </a:lnSpc>
              <a:buFontTx/>
              <a:buNone/>
            </a:pPr>
            <a:r>
              <a:rPr lang="ja-JP" altLang="en-US" b="1" smtClean="0"/>
              <a:t>新規採用の絞込み＋ベテラン労働者の定年</a:t>
            </a:r>
          </a:p>
          <a:p>
            <a:pPr eaLnBrk="1" hangingPunct="1">
              <a:lnSpc>
                <a:spcPct val="90000"/>
              </a:lnSpc>
              <a:buFontTx/>
              <a:buNone/>
            </a:pPr>
            <a:r>
              <a:rPr lang="ja-JP" altLang="en-US" b="1" smtClean="0"/>
              <a:t>安全確保に必要な知識・技能レベルの低下</a:t>
            </a:r>
          </a:p>
          <a:p>
            <a:pPr eaLnBrk="1" hangingPunct="1">
              <a:lnSpc>
                <a:spcPct val="90000"/>
              </a:lnSpc>
              <a:buFontTx/>
              <a:buNone/>
            </a:pPr>
            <a:r>
              <a:rPr lang="ja-JP" altLang="en-US" b="1" smtClean="0"/>
              <a:t>事故災害の発生件数の減少</a:t>
            </a:r>
          </a:p>
          <a:p>
            <a:pPr eaLnBrk="1" hangingPunct="1">
              <a:lnSpc>
                <a:spcPct val="90000"/>
              </a:lnSpc>
              <a:buFontTx/>
              <a:buNone/>
            </a:pPr>
            <a:r>
              <a:rPr lang="ja-JP" altLang="en-US" b="1" smtClean="0"/>
              <a:t>危険に対する感受性の低下</a:t>
            </a:r>
          </a:p>
          <a:p>
            <a:pPr eaLnBrk="1" hangingPunct="1">
              <a:lnSpc>
                <a:spcPct val="90000"/>
              </a:lnSpc>
              <a:buFontTx/>
              <a:buNone/>
            </a:pPr>
            <a:r>
              <a:rPr lang="ja-JP" altLang="en-US" b="1" smtClean="0"/>
              <a:t>自動化・省力化の進展（定常作業の</a:t>
            </a:r>
            <a:r>
              <a:rPr lang="en-US" altLang="ja-JP" b="1" smtClean="0"/>
              <a:t>BB</a:t>
            </a:r>
            <a:r>
              <a:rPr lang="ja-JP" altLang="en-US" b="1" smtClean="0"/>
              <a:t>化）</a:t>
            </a:r>
          </a:p>
          <a:p>
            <a:pPr eaLnBrk="1" hangingPunct="1">
              <a:lnSpc>
                <a:spcPct val="90000"/>
              </a:lnSpc>
              <a:buFontTx/>
              <a:buNone/>
            </a:pPr>
            <a:r>
              <a:rPr lang="ja-JP" altLang="en-US" b="1" smtClean="0"/>
              <a:t>非定常作業の熟度低下</a:t>
            </a:r>
          </a:p>
          <a:p>
            <a:pPr eaLnBrk="1" hangingPunct="1">
              <a:lnSpc>
                <a:spcPct val="90000"/>
              </a:lnSpc>
              <a:buFontTx/>
              <a:buNone/>
            </a:pPr>
            <a:r>
              <a:rPr lang="ja-JP" altLang="en-US" b="1" smtClean="0"/>
              <a:t>経験則的で根拠のない合理化の積み重ね</a:t>
            </a:r>
          </a:p>
          <a:p>
            <a:pPr eaLnBrk="1" hangingPunct="1">
              <a:lnSpc>
                <a:spcPct val="90000"/>
              </a:lnSpc>
              <a:buFontTx/>
              <a:buNone/>
            </a:pPr>
            <a:r>
              <a:rPr lang="ja-JP" altLang="en-US" b="1" smtClean="0"/>
              <a:t>安全確保に係る許容範囲の逸脱</a:t>
            </a:r>
          </a:p>
        </p:txBody>
      </p:sp>
      <p:sp>
        <p:nvSpPr>
          <p:cNvPr id="11268" name="Text Box 4"/>
          <p:cNvSpPr txBox="1">
            <a:spLocks noChangeArrowheads="1"/>
          </p:cNvSpPr>
          <p:nvPr/>
        </p:nvSpPr>
        <p:spPr bwMode="auto">
          <a:xfrm>
            <a:off x="323850" y="602138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a:solidFill>
                  <a:srgbClr val="0000FF"/>
                </a:solidFill>
              </a:rPr>
              <a:t>資料：産業事故災害防止対策推進関係省庁連絡会議中間取りまとめ：平成１５年１２月</a:t>
            </a:r>
          </a:p>
        </p:txBody>
      </p:sp>
    </p:spTree>
    <p:extLst>
      <p:ext uri="{BB962C8B-B14F-4D97-AF65-F5344CB8AC3E}">
        <p14:creationId xmlns:p14="http://schemas.microsoft.com/office/powerpoint/2010/main" val="278817932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155B5A44-DC18-44D5-8A42-46C8FE648F59}" type="slidenum">
              <a:rPr lang="en-US" altLang="ja-JP" smtClean="0"/>
              <a:pPr eaLnBrk="1" hangingPunct="1"/>
              <a:t>16</a:t>
            </a:fld>
            <a:endParaRPr lang="en-US" altLang="ja-JP" smtClean="0"/>
          </a:p>
        </p:txBody>
      </p:sp>
      <p:sp>
        <p:nvSpPr>
          <p:cNvPr id="15363" name="AutoShape 2"/>
          <p:cNvSpPr>
            <a:spLocks noChangeArrowheads="1"/>
          </p:cNvSpPr>
          <p:nvPr/>
        </p:nvSpPr>
        <p:spPr bwMode="auto">
          <a:xfrm>
            <a:off x="323850" y="404813"/>
            <a:ext cx="3657600" cy="1905000"/>
          </a:xfrm>
          <a:prstGeom prst="bevel">
            <a:avLst>
              <a:gd name="adj" fmla="val 4667"/>
            </a:avLst>
          </a:prstGeom>
          <a:solidFill>
            <a:srgbClr val="CCFFCC">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buClr>
                <a:schemeClr val="bg1"/>
              </a:buClr>
              <a:buSzPct val="75000"/>
              <a:buFont typeface="Wingdings" pitchFamily="2" charset="2"/>
              <a:buNone/>
            </a:pPr>
            <a:r>
              <a:rPr lang="ja-JP" altLang="en-US" sz="2800">
                <a:latin typeface="ＭＳ Ｐゴシック" pitchFamily="50" charset="-128"/>
              </a:rPr>
              <a:t>これまでの</a:t>
            </a:r>
          </a:p>
          <a:p>
            <a:pPr algn="ctr" eaLnBrk="1" hangingPunct="1">
              <a:spcBef>
                <a:spcPct val="20000"/>
              </a:spcBef>
              <a:buClr>
                <a:schemeClr val="bg1"/>
              </a:buClr>
              <a:buSzPct val="75000"/>
              <a:buFont typeface="Wingdings" pitchFamily="2" charset="2"/>
              <a:buNone/>
            </a:pPr>
            <a:r>
              <a:rPr lang="ja-JP" altLang="en-US" sz="2800">
                <a:latin typeface="ＭＳ Ｐゴシック" pitchFamily="50" charset="-128"/>
              </a:rPr>
              <a:t>安全衛生管理</a:t>
            </a:r>
          </a:p>
          <a:p>
            <a:pPr algn="ctr" eaLnBrk="1" hangingPunct="1">
              <a:spcBef>
                <a:spcPct val="20000"/>
              </a:spcBef>
              <a:buClr>
                <a:schemeClr val="bg1"/>
              </a:buClr>
              <a:buSzPct val="75000"/>
              <a:buFont typeface="Wingdings" pitchFamily="2" charset="2"/>
              <a:buNone/>
            </a:pPr>
            <a:r>
              <a:rPr lang="ja-JP" altLang="en-US" sz="2800">
                <a:latin typeface="ＭＳ Ｐゴシック" pitchFamily="50" charset="-128"/>
              </a:rPr>
              <a:t>［経験型管理］</a:t>
            </a:r>
            <a:endParaRPr lang="ja-JP" altLang="en-US" sz="2400">
              <a:latin typeface="Times New Roman" pitchFamily="18" charset="0"/>
            </a:endParaRPr>
          </a:p>
        </p:txBody>
      </p:sp>
      <p:sp>
        <p:nvSpPr>
          <p:cNvPr id="15364" name="AutoShape 3"/>
          <p:cNvSpPr>
            <a:spLocks noChangeArrowheads="1"/>
          </p:cNvSpPr>
          <p:nvPr/>
        </p:nvSpPr>
        <p:spPr bwMode="auto">
          <a:xfrm>
            <a:off x="5076825" y="404813"/>
            <a:ext cx="3810000" cy="1905000"/>
          </a:xfrm>
          <a:prstGeom prst="bevel">
            <a:avLst>
              <a:gd name="adj" fmla="val 4667"/>
            </a:avLst>
          </a:prstGeom>
          <a:solidFill>
            <a:srgbClr val="FFCC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buClr>
                <a:schemeClr val="bg1"/>
              </a:buClr>
              <a:buSzPct val="75000"/>
              <a:buFont typeface="Wingdings" pitchFamily="2" charset="2"/>
              <a:buNone/>
            </a:pPr>
            <a:r>
              <a:rPr lang="ja-JP" altLang="en-US" sz="2800">
                <a:latin typeface="ＭＳ Ｐゴシック" pitchFamily="50" charset="-128"/>
              </a:rPr>
              <a:t>労働安全衛生</a:t>
            </a:r>
          </a:p>
          <a:p>
            <a:pPr algn="ctr" eaLnBrk="1" hangingPunct="1">
              <a:spcBef>
                <a:spcPct val="20000"/>
              </a:spcBef>
              <a:buClr>
                <a:schemeClr val="bg1"/>
              </a:buClr>
              <a:buSzPct val="75000"/>
              <a:buFont typeface="Wingdings" pitchFamily="2" charset="2"/>
              <a:buNone/>
            </a:pPr>
            <a:r>
              <a:rPr lang="ja-JP" altLang="en-US" sz="2800">
                <a:latin typeface="ＭＳ Ｐゴシック" pitchFamily="50" charset="-128"/>
              </a:rPr>
              <a:t>マネジメントシステム</a:t>
            </a:r>
          </a:p>
          <a:p>
            <a:pPr algn="ctr" eaLnBrk="1" hangingPunct="1">
              <a:spcBef>
                <a:spcPct val="20000"/>
              </a:spcBef>
              <a:buClr>
                <a:schemeClr val="bg1"/>
              </a:buClr>
              <a:buSzPct val="75000"/>
              <a:buFont typeface="Wingdings" pitchFamily="2" charset="2"/>
              <a:buNone/>
            </a:pPr>
            <a:r>
              <a:rPr lang="ja-JP" altLang="en-US" sz="2800">
                <a:latin typeface="ＭＳ Ｐゴシック" pitchFamily="50" charset="-128"/>
              </a:rPr>
              <a:t>［先取り型管理］</a:t>
            </a:r>
          </a:p>
        </p:txBody>
      </p:sp>
      <p:sp>
        <p:nvSpPr>
          <p:cNvPr id="15365" name="AutoShape 4"/>
          <p:cNvSpPr>
            <a:spLocks noChangeArrowheads="1"/>
          </p:cNvSpPr>
          <p:nvPr/>
        </p:nvSpPr>
        <p:spPr bwMode="auto">
          <a:xfrm>
            <a:off x="4284663" y="1052513"/>
            <a:ext cx="609600" cy="1143000"/>
          </a:xfrm>
          <a:prstGeom prst="rightArrow">
            <a:avLst>
              <a:gd name="adj1" fmla="val 47222"/>
              <a:gd name="adj2" fmla="val 48750"/>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5366" name="Rectangle 5"/>
          <p:cNvSpPr>
            <a:spLocks noGrp="1" noChangeArrowheads="1"/>
          </p:cNvSpPr>
          <p:nvPr>
            <p:ph type="body" sz="half" idx="1"/>
          </p:nvPr>
        </p:nvSpPr>
        <p:spPr>
          <a:xfrm>
            <a:off x="395288" y="2781300"/>
            <a:ext cx="3890962" cy="965200"/>
          </a:xfrm>
          <a:noFill/>
        </p:spPr>
        <p:txBody>
          <a:bodyPr/>
          <a:lstStyle/>
          <a:p>
            <a:pPr eaLnBrk="1" hangingPunct="1">
              <a:buClr>
                <a:srgbClr val="7EB024"/>
              </a:buClr>
              <a:buFont typeface="Wingdings" pitchFamily="2" charset="2"/>
              <a:buChar char="l"/>
            </a:pPr>
            <a:r>
              <a:rPr lang="ja-JP" altLang="en-US" sz="2800" smtClean="0"/>
              <a:t>現場の取り組みに依存した活動</a:t>
            </a:r>
          </a:p>
        </p:txBody>
      </p:sp>
      <p:sp>
        <p:nvSpPr>
          <p:cNvPr id="15367" name="Rectangle 6"/>
          <p:cNvSpPr>
            <a:spLocks noChangeArrowheads="1"/>
          </p:cNvSpPr>
          <p:nvPr/>
        </p:nvSpPr>
        <p:spPr bwMode="auto">
          <a:xfrm>
            <a:off x="4876800" y="4953000"/>
            <a:ext cx="4038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rgbClr val="CC0066"/>
              </a:buClr>
              <a:buFont typeface="Wingdings" pitchFamily="2" charset="2"/>
              <a:buChar char="l"/>
            </a:pPr>
            <a:r>
              <a:rPr lang="en-US" altLang="ja-JP" sz="2800"/>
              <a:t>PDCA</a:t>
            </a:r>
            <a:r>
              <a:rPr lang="ja-JP" altLang="en-US" sz="2800"/>
              <a:t>サイクルによる安全衛生水準の段階的向上</a:t>
            </a:r>
          </a:p>
        </p:txBody>
      </p:sp>
      <p:sp>
        <p:nvSpPr>
          <p:cNvPr id="15368" name="Rectangle 7"/>
          <p:cNvSpPr>
            <a:spLocks noChangeArrowheads="1"/>
          </p:cNvSpPr>
          <p:nvPr/>
        </p:nvSpPr>
        <p:spPr bwMode="auto">
          <a:xfrm>
            <a:off x="457200" y="5105400"/>
            <a:ext cx="396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rgbClr val="7EB024"/>
              </a:buClr>
              <a:buFont typeface="Wingdings" pitchFamily="2" charset="2"/>
              <a:buChar char="l"/>
            </a:pPr>
            <a:r>
              <a:rPr lang="ja-JP" altLang="en-US" sz="2800"/>
              <a:t>計画・実施が主体で、評価・監査が不十分</a:t>
            </a:r>
          </a:p>
        </p:txBody>
      </p:sp>
      <p:sp>
        <p:nvSpPr>
          <p:cNvPr id="15369" name="Rectangle 8"/>
          <p:cNvSpPr>
            <a:spLocks noChangeArrowheads="1"/>
          </p:cNvSpPr>
          <p:nvPr/>
        </p:nvSpPr>
        <p:spPr bwMode="auto">
          <a:xfrm>
            <a:off x="457200" y="3962400"/>
            <a:ext cx="396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rgbClr val="7EB024"/>
              </a:buClr>
              <a:buFont typeface="Wingdings" pitchFamily="2" charset="2"/>
              <a:buChar char="l"/>
            </a:pPr>
            <a:r>
              <a:rPr lang="ja-JP" altLang="en-US" sz="2800"/>
              <a:t>法令遵守を主眼とする経験則的活動</a:t>
            </a:r>
          </a:p>
        </p:txBody>
      </p:sp>
      <p:sp>
        <p:nvSpPr>
          <p:cNvPr id="15370" name="Rectangle 9"/>
          <p:cNvSpPr>
            <a:spLocks noChangeArrowheads="1"/>
          </p:cNvSpPr>
          <p:nvPr/>
        </p:nvSpPr>
        <p:spPr bwMode="auto">
          <a:xfrm>
            <a:off x="4876800" y="3886200"/>
            <a:ext cx="4038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rgbClr val="CC0066"/>
              </a:buClr>
              <a:buFont typeface="Wingdings" pitchFamily="2" charset="2"/>
              <a:buChar char="l"/>
            </a:pPr>
            <a:r>
              <a:rPr lang="ja-JP" altLang="en-US" sz="2800"/>
              <a:t>リスク低減に主眼を置いた先取り的活動</a:t>
            </a:r>
          </a:p>
        </p:txBody>
      </p:sp>
      <p:sp>
        <p:nvSpPr>
          <p:cNvPr id="15371" name="Rectangle 10"/>
          <p:cNvSpPr>
            <a:spLocks noChangeArrowheads="1"/>
          </p:cNvSpPr>
          <p:nvPr/>
        </p:nvSpPr>
        <p:spPr bwMode="auto">
          <a:xfrm>
            <a:off x="4876800" y="28194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rgbClr val="CC0066"/>
              </a:buClr>
              <a:buFont typeface="Wingdings" pitchFamily="2" charset="2"/>
              <a:buChar char="l"/>
            </a:pPr>
            <a:r>
              <a:rPr lang="ja-JP" altLang="en-US" sz="2800"/>
              <a:t>トップの方針に基づく、計画的・体系的な活動</a:t>
            </a:r>
          </a:p>
        </p:txBody>
      </p:sp>
    </p:spTree>
    <p:extLst>
      <p:ext uri="{BB962C8B-B14F-4D97-AF65-F5344CB8AC3E}">
        <p14:creationId xmlns:p14="http://schemas.microsoft.com/office/powerpoint/2010/main" val="38285398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84213" y="620713"/>
            <a:ext cx="7488237" cy="385762"/>
          </a:xfrm>
          <a:prstGeom prst="rect">
            <a:avLst/>
          </a:prstGeom>
          <a:solidFill>
            <a:srgbClr val="CC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b="1"/>
              <a:t>事業者による安全衛生方針の表明（第５条）</a:t>
            </a:r>
          </a:p>
        </p:txBody>
      </p:sp>
      <p:sp>
        <p:nvSpPr>
          <p:cNvPr id="23555" name="Text Box 3"/>
          <p:cNvSpPr txBox="1">
            <a:spLocks noChangeArrowheads="1"/>
          </p:cNvSpPr>
          <p:nvPr/>
        </p:nvSpPr>
        <p:spPr bwMode="auto">
          <a:xfrm>
            <a:off x="1835150" y="1052513"/>
            <a:ext cx="1871663" cy="404812"/>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b="1">
                <a:solidFill>
                  <a:srgbClr val="FF3300"/>
                </a:solidFill>
              </a:rPr>
              <a:t>Ｐ</a:t>
            </a:r>
            <a:r>
              <a:rPr lang="ja-JP" altLang="en-US" b="1">
                <a:solidFill>
                  <a:srgbClr val="0000FF"/>
                </a:solidFill>
              </a:rPr>
              <a:t>Ｄ</a:t>
            </a:r>
            <a:r>
              <a:rPr lang="ja-JP" altLang="en-US" b="1">
                <a:solidFill>
                  <a:srgbClr val="008000"/>
                </a:solidFill>
              </a:rPr>
              <a:t>Ｃ</a:t>
            </a:r>
            <a:r>
              <a:rPr lang="ja-JP" altLang="en-US" b="1">
                <a:solidFill>
                  <a:srgbClr val="FF00FF"/>
                </a:solidFill>
              </a:rPr>
              <a:t>Ａ</a:t>
            </a:r>
            <a:r>
              <a:rPr lang="ja-JP" altLang="en-US"/>
              <a:t>サイクル</a:t>
            </a:r>
          </a:p>
        </p:txBody>
      </p:sp>
      <p:sp>
        <p:nvSpPr>
          <p:cNvPr id="23556" name="Text Box 4"/>
          <p:cNvSpPr txBox="1">
            <a:spLocks noChangeArrowheads="1"/>
          </p:cNvSpPr>
          <p:nvPr/>
        </p:nvSpPr>
        <p:spPr bwMode="auto">
          <a:xfrm>
            <a:off x="6588125" y="1052513"/>
            <a:ext cx="1225550" cy="404812"/>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a:t>基本要素</a:t>
            </a:r>
          </a:p>
        </p:txBody>
      </p:sp>
      <p:sp>
        <p:nvSpPr>
          <p:cNvPr id="23557" name="Text Box 5"/>
          <p:cNvSpPr txBox="1">
            <a:spLocks noChangeArrowheads="1"/>
          </p:cNvSpPr>
          <p:nvPr/>
        </p:nvSpPr>
        <p:spPr bwMode="auto">
          <a:xfrm>
            <a:off x="2555875" y="1557338"/>
            <a:ext cx="2952750" cy="650875"/>
          </a:xfrm>
          <a:prstGeom prst="rect">
            <a:avLst/>
          </a:prstGeom>
          <a:solidFill>
            <a:srgbClr val="FFFF00"/>
          </a:solidFill>
          <a:ln w="9525">
            <a:solidFill>
              <a:schemeClr val="tx1"/>
            </a:solidFill>
            <a:miter lim="800000"/>
            <a:headEnd/>
            <a:tailEnd/>
          </a:ln>
          <a:effectLs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dirty="0"/>
              <a:t>危険性又は有害性等の調査の実施（第１０条）</a:t>
            </a:r>
          </a:p>
        </p:txBody>
      </p:sp>
      <p:sp>
        <p:nvSpPr>
          <p:cNvPr id="23558" name="Text Box 6"/>
          <p:cNvSpPr txBox="1">
            <a:spLocks noChangeArrowheads="1"/>
          </p:cNvSpPr>
          <p:nvPr/>
        </p:nvSpPr>
        <p:spPr bwMode="auto">
          <a:xfrm>
            <a:off x="539750" y="2349500"/>
            <a:ext cx="49688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a:t>安全衛生目標の設定（第１１条）</a:t>
            </a:r>
          </a:p>
        </p:txBody>
      </p:sp>
      <p:sp>
        <p:nvSpPr>
          <p:cNvPr id="23559" name="Text Box 7"/>
          <p:cNvSpPr txBox="1">
            <a:spLocks noChangeArrowheads="1"/>
          </p:cNvSpPr>
          <p:nvPr/>
        </p:nvSpPr>
        <p:spPr bwMode="auto">
          <a:xfrm>
            <a:off x="539750" y="2852738"/>
            <a:ext cx="2160588"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a:t>緊急事態への対応（第１４条）</a:t>
            </a:r>
          </a:p>
        </p:txBody>
      </p:sp>
      <p:sp>
        <p:nvSpPr>
          <p:cNvPr id="23560" name="Text Box 8"/>
          <p:cNvSpPr txBox="1">
            <a:spLocks noChangeArrowheads="1"/>
          </p:cNvSpPr>
          <p:nvPr/>
        </p:nvSpPr>
        <p:spPr bwMode="auto">
          <a:xfrm>
            <a:off x="3563938" y="2852738"/>
            <a:ext cx="19431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a:t>安全衛生計画の作成（第１２条）</a:t>
            </a:r>
          </a:p>
        </p:txBody>
      </p:sp>
      <p:sp>
        <p:nvSpPr>
          <p:cNvPr id="23561" name="Text Box 9"/>
          <p:cNvSpPr txBox="1">
            <a:spLocks noChangeArrowheads="1"/>
          </p:cNvSpPr>
          <p:nvPr/>
        </p:nvSpPr>
        <p:spPr bwMode="auto">
          <a:xfrm>
            <a:off x="539750" y="3644900"/>
            <a:ext cx="49688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a:t>安全衛生目標の実施等（第１３条）</a:t>
            </a:r>
          </a:p>
        </p:txBody>
      </p:sp>
      <p:sp>
        <p:nvSpPr>
          <p:cNvPr id="23562" name="Text Box 10"/>
          <p:cNvSpPr txBox="1">
            <a:spLocks noChangeArrowheads="1"/>
          </p:cNvSpPr>
          <p:nvPr/>
        </p:nvSpPr>
        <p:spPr bwMode="auto">
          <a:xfrm>
            <a:off x="971550" y="4581525"/>
            <a:ext cx="4537075" cy="788988"/>
          </a:xfrm>
          <a:prstGeom prst="rect">
            <a:avLst/>
          </a:prstGeom>
          <a:solidFill>
            <a:schemeClr val="bg1"/>
          </a:solidFill>
          <a:ln w="9525">
            <a:solidFill>
              <a:schemeClr val="tx1"/>
            </a:solidFill>
            <a:miter lim="800000"/>
            <a:headEnd/>
            <a:tailEnd/>
          </a:ln>
          <a:effectLs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a:t>日常的な点検、改善等（第１５条）</a:t>
            </a:r>
          </a:p>
          <a:p>
            <a:pPr eaLnBrk="1" hangingPunct="1">
              <a:spcBef>
                <a:spcPct val="50000"/>
              </a:spcBef>
            </a:pPr>
            <a:r>
              <a:rPr lang="ja-JP" altLang="en-US"/>
              <a:t>労働災害発生原因の調査等（第１６条）</a:t>
            </a:r>
          </a:p>
        </p:txBody>
      </p:sp>
      <p:sp>
        <p:nvSpPr>
          <p:cNvPr id="23563" name="Text Box 11"/>
          <p:cNvSpPr txBox="1">
            <a:spLocks noChangeArrowheads="1"/>
          </p:cNvSpPr>
          <p:nvPr/>
        </p:nvSpPr>
        <p:spPr bwMode="auto">
          <a:xfrm>
            <a:off x="539750" y="5445125"/>
            <a:ext cx="2376488" cy="650875"/>
          </a:xfrm>
          <a:prstGeom prst="rect">
            <a:avLst/>
          </a:prstGeom>
          <a:solidFill>
            <a:schemeClr val="bg1"/>
          </a:solidFill>
          <a:ln w="9525">
            <a:solidFill>
              <a:schemeClr val="tx1"/>
            </a:solidFill>
            <a:miter lim="800000"/>
            <a:headEnd/>
            <a:tailEnd/>
          </a:ln>
          <a:effectLs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a:t>システム監査の実施（第１７条）</a:t>
            </a:r>
          </a:p>
        </p:txBody>
      </p:sp>
      <p:sp>
        <p:nvSpPr>
          <p:cNvPr id="23564" name="Text Box 12"/>
          <p:cNvSpPr txBox="1">
            <a:spLocks noChangeArrowheads="1"/>
          </p:cNvSpPr>
          <p:nvPr/>
        </p:nvSpPr>
        <p:spPr bwMode="auto">
          <a:xfrm>
            <a:off x="3708400" y="5516563"/>
            <a:ext cx="180022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a:t>　改　善</a:t>
            </a:r>
          </a:p>
        </p:txBody>
      </p:sp>
      <p:sp>
        <p:nvSpPr>
          <p:cNvPr id="23565" name="Text Box 13"/>
          <p:cNvSpPr txBox="1">
            <a:spLocks noChangeArrowheads="1"/>
          </p:cNvSpPr>
          <p:nvPr/>
        </p:nvSpPr>
        <p:spPr bwMode="auto">
          <a:xfrm>
            <a:off x="827088" y="6237288"/>
            <a:ext cx="7345362" cy="385762"/>
          </a:xfrm>
          <a:prstGeom prst="rect">
            <a:avLst/>
          </a:prstGeom>
          <a:solidFill>
            <a:schemeClr val="bg1"/>
          </a:solidFill>
          <a:ln w="19050">
            <a:solidFill>
              <a:schemeClr val="tx1"/>
            </a:solidFill>
            <a:miter lim="800000"/>
            <a:headEnd/>
            <a:tailEnd/>
          </a:ln>
          <a:effectLs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b="1"/>
              <a:t>システムの見直し（第１８条）</a:t>
            </a:r>
          </a:p>
        </p:txBody>
      </p:sp>
      <p:sp>
        <p:nvSpPr>
          <p:cNvPr id="23566" name="Text Box 14"/>
          <p:cNvSpPr txBox="1">
            <a:spLocks noChangeArrowheads="1"/>
          </p:cNvSpPr>
          <p:nvPr/>
        </p:nvSpPr>
        <p:spPr bwMode="auto">
          <a:xfrm>
            <a:off x="6443663" y="1844675"/>
            <a:ext cx="15113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a:t>体制の整備（第７条）</a:t>
            </a:r>
          </a:p>
        </p:txBody>
      </p:sp>
      <p:sp>
        <p:nvSpPr>
          <p:cNvPr id="23567" name="Text Box 15"/>
          <p:cNvSpPr txBox="1">
            <a:spLocks noChangeArrowheads="1"/>
          </p:cNvSpPr>
          <p:nvPr/>
        </p:nvSpPr>
        <p:spPr bwMode="auto">
          <a:xfrm>
            <a:off x="6443663" y="2997200"/>
            <a:ext cx="1512887"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a:t>労働者の意見の反映（第６条）</a:t>
            </a:r>
          </a:p>
        </p:txBody>
      </p:sp>
      <p:sp>
        <p:nvSpPr>
          <p:cNvPr id="23568" name="Text Box 16"/>
          <p:cNvSpPr txBox="1">
            <a:spLocks noChangeArrowheads="1"/>
          </p:cNvSpPr>
          <p:nvPr/>
        </p:nvSpPr>
        <p:spPr bwMode="auto">
          <a:xfrm>
            <a:off x="6443663" y="4365625"/>
            <a:ext cx="15113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a:t>明文化（第８条）</a:t>
            </a:r>
          </a:p>
        </p:txBody>
      </p:sp>
      <p:sp>
        <p:nvSpPr>
          <p:cNvPr id="23569" name="Text Box 17"/>
          <p:cNvSpPr txBox="1">
            <a:spLocks noChangeArrowheads="1"/>
          </p:cNvSpPr>
          <p:nvPr/>
        </p:nvSpPr>
        <p:spPr bwMode="auto">
          <a:xfrm>
            <a:off x="6443663" y="5516563"/>
            <a:ext cx="15113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a:t>記録（第９条）</a:t>
            </a:r>
          </a:p>
        </p:txBody>
      </p:sp>
      <p:sp>
        <p:nvSpPr>
          <p:cNvPr id="23570" name="Text Box 18"/>
          <p:cNvSpPr txBox="1">
            <a:spLocks noChangeArrowheads="1"/>
          </p:cNvSpPr>
          <p:nvPr/>
        </p:nvSpPr>
        <p:spPr bwMode="auto">
          <a:xfrm>
            <a:off x="539750" y="115888"/>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2400" b="1">
                <a:solidFill>
                  <a:srgbClr val="0000FF"/>
                </a:solidFill>
              </a:rPr>
              <a:t>労働安全衛生マネジメントシステムの概要（流れ図）</a:t>
            </a:r>
          </a:p>
        </p:txBody>
      </p:sp>
      <p:sp>
        <p:nvSpPr>
          <p:cNvPr id="23571" name="AutoShape 19"/>
          <p:cNvSpPr>
            <a:spLocks noChangeArrowheads="1"/>
          </p:cNvSpPr>
          <p:nvPr/>
        </p:nvSpPr>
        <p:spPr bwMode="auto">
          <a:xfrm rot="-4757659">
            <a:off x="3315493" y="4180682"/>
            <a:ext cx="430213" cy="222250"/>
          </a:xfrm>
          <a:prstGeom prst="curvedUpArrow">
            <a:avLst>
              <a:gd name="adj1" fmla="val 38714"/>
              <a:gd name="adj2" fmla="val 7742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p>
        </p:txBody>
      </p:sp>
      <p:sp>
        <p:nvSpPr>
          <p:cNvPr id="23572" name="AutoShape 20"/>
          <p:cNvSpPr>
            <a:spLocks noChangeArrowheads="1"/>
          </p:cNvSpPr>
          <p:nvPr/>
        </p:nvSpPr>
        <p:spPr bwMode="auto">
          <a:xfrm>
            <a:off x="2987675" y="4076700"/>
            <a:ext cx="215900" cy="431800"/>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p>
        </p:txBody>
      </p:sp>
      <p:sp>
        <p:nvSpPr>
          <p:cNvPr id="23573" name="Line 21"/>
          <p:cNvSpPr>
            <a:spLocks noChangeShapeType="1"/>
          </p:cNvSpPr>
          <p:nvPr/>
        </p:nvSpPr>
        <p:spPr bwMode="auto">
          <a:xfrm>
            <a:off x="1331913" y="981075"/>
            <a:ext cx="0" cy="136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74" name="Line 22"/>
          <p:cNvSpPr>
            <a:spLocks noChangeShapeType="1"/>
          </p:cNvSpPr>
          <p:nvPr/>
        </p:nvSpPr>
        <p:spPr bwMode="auto">
          <a:xfrm>
            <a:off x="3276600" y="22050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75" name="Line 23"/>
          <p:cNvSpPr>
            <a:spLocks noChangeShapeType="1"/>
          </p:cNvSpPr>
          <p:nvPr/>
        </p:nvSpPr>
        <p:spPr bwMode="auto">
          <a:xfrm>
            <a:off x="3779838" y="2708275"/>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76" name="Line 24"/>
          <p:cNvSpPr>
            <a:spLocks noChangeShapeType="1"/>
          </p:cNvSpPr>
          <p:nvPr/>
        </p:nvSpPr>
        <p:spPr bwMode="auto">
          <a:xfrm>
            <a:off x="2700338" y="3141663"/>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77" name="Line 25"/>
          <p:cNvSpPr>
            <a:spLocks noChangeShapeType="1"/>
          </p:cNvSpPr>
          <p:nvPr/>
        </p:nvSpPr>
        <p:spPr bwMode="auto">
          <a:xfrm>
            <a:off x="4427538" y="35004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78" name="Line 26"/>
          <p:cNvSpPr>
            <a:spLocks noChangeShapeType="1"/>
          </p:cNvSpPr>
          <p:nvPr/>
        </p:nvSpPr>
        <p:spPr bwMode="auto">
          <a:xfrm>
            <a:off x="827088" y="4005263"/>
            <a:ext cx="0" cy="1439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79" name="Line 27"/>
          <p:cNvSpPr>
            <a:spLocks noChangeShapeType="1"/>
          </p:cNvSpPr>
          <p:nvPr/>
        </p:nvSpPr>
        <p:spPr bwMode="auto">
          <a:xfrm>
            <a:off x="2051050" y="5373688"/>
            <a:ext cx="0"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0" name="Line 28"/>
          <p:cNvSpPr>
            <a:spLocks noChangeShapeType="1"/>
          </p:cNvSpPr>
          <p:nvPr/>
        </p:nvSpPr>
        <p:spPr bwMode="auto">
          <a:xfrm>
            <a:off x="2916238" y="5661025"/>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1" name="Line 29"/>
          <p:cNvSpPr>
            <a:spLocks noChangeShapeType="1"/>
          </p:cNvSpPr>
          <p:nvPr/>
        </p:nvSpPr>
        <p:spPr bwMode="auto">
          <a:xfrm>
            <a:off x="1692275" y="6092825"/>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2" name="Line 30"/>
          <p:cNvSpPr>
            <a:spLocks noChangeShapeType="1"/>
          </p:cNvSpPr>
          <p:nvPr/>
        </p:nvSpPr>
        <p:spPr bwMode="auto">
          <a:xfrm>
            <a:off x="5508625" y="56610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3" name="Line 31"/>
          <p:cNvSpPr>
            <a:spLocks noChangeShapeType="1"/>
          </p:cNvSpPr>
          <p:nvPr/>
        </p:nvSpPr>
        <p:spPr bwMode="auto">
          <a:xfrm flipV="1">
            <a:off x="5724525" y="1916113"/>
            <a:ext cx="0" cy="3744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4" name="Line 32"/>
          <p:cNvSpPr>
            <a:spLocks noChangeShapeType="1"/>
          </p:cNvSpPr>
          <p:nvPr/>
        </p:nvSpPr>
        <p:spPr bwMode="auto">
          <a:xfrm flipH="1">
            <a:off x="5508625"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5" name="Line 33"/>
          <p:cNvSpPr>
            <a:spLocks noChangeShapeType="1"/>
          </p:cNvSpPr>
          <p:nvPr/>
        </p:nvSpPr>
        <p:spPr bwMode="auto">
          <a:xfrm flipH="1">
            <a:off x="5508625" y="24923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6" name="Line 34"/>
          <p:cNvSpPr>
            <a:spLocks noChangeShapeType="1"/>
          </p:cNvSpPr>
          <p:nvPr/>
        </p:nvSpPr>
        <p:spPr bwMode="auto">
          <a:xfrm flipH="1">
            <a:off x="5508625" y="31416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7" name="Line 35"/>
          <p:cNvSpPr>
            <a:spLocks noChangeShapeType="1"/>
          </p:cNvSpPr>
          <p:nvPr/>
        </p:nvSpPr>
        <p:spPr bwMode="auto">
          <a:xfrm flipH="1">
            <a:off x="323850" y="1196975"/>
            <a:ext cx="15113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8" name="Line 36"/>
          <p:cNvSpPr>
            <a:spLocks noChangeShapeType="1"/>
          </p:cNvSpPr>
          <p:nvPr/>
        </p:nvSpPr>
        <p:spPr bwMode="auto">
          <a:xfrm>
            <a:off x="323850" y="1196975"/>
            <a:ext cx="0" cy="4968875"/>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89" name="Line 37"/>
          <p:cNvSpPr>
            <a:spLocks noChangeShapeType="1"/>
          </p:cNvSpPr>
          <p:nvPr/>
        </p:nvSpPr>
        <p:spPr bwMode="auto">
          <a:xfrm>
            <a:off x="323850" y="6165850"/>
            <a:ext cx="561657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0" name="Line 38"/>
          <p:cNvSpPr>
            <a:spLocks noChangeShapeType="1"/>
          </p:cNvSpPr>
          <p:nvPr/>
        </p:nvSpPr>
        <p:spPr bwMode="auto">
          <a:xfrm flipV="1">
            <a:off x="5940425" y="1196975"/>
            <a:ext cx="0" cy="4968875"/>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1" name="Line 39"/>
          <p:cNvSpPr>
            <a:spLocks noChangeShapeType="1"/>
          </p:cNvSpPr>
          <p:nvPr/>
        </p:nvSpPr>
        <p:spPr bwMode="auto">
          <a:xfrm flipH="1">
            <a:off x="3708400" y="1196975"/>
            <a:ext cx="223202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2" name="Line 40"/>
          <p:cNvSpPr>
            <a:spLocks noChangeShapeType="1"/>
          </p:cNvSpPr>
          <p:nvPr/>
        </p:nvSpPr>
        <p:spPr bwMode="auto">
          <a:xfrm flipH="1">
            <a:off x="6227763" y="1196975"/>
            <a:ext cx="4318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3" name="Line 41"/>
          <p:cNvSpPr>
            <a:spLocks noChangeShapeType="1"/>
          </p:cNvSpPr>
          <p:nvPr/>
        </p:nvSpPr>
        <p:spPr bwMode="auto">
          <a:xfrm>
            <a:off x="6227763" y="1196975"/>
            <a:ext cx="0" cy="489585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4" name="Line 42"/>
          <p:cNvSpPr>
            <a:spLocks noChangeShapeType="1"/>
          </p:cNvSpPr>
          <p:nvPr/>
        </p:nvSpPr>
        <p:spPr bwMode="auto">
          <a:xfrm>
            <a:off x="6227763" y="6165850"/>
            <a:ext cx="1944687"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5" name="Line 43"/>
          <p:cNvSpPr>
            <a:spLocks noChangeShapeType="1"/>
          </p:cNvSpPr>
          <p:nvPr/>
        </p:nvSpPr>
        <p:spPr bwMode="auto">
          <a:xfrm flipV="1">
            <a:off x="8172450" y="1196975"/>
            <a:ext cx="0" cy="4968875"/>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6" name="Line 44"/>
          <p:cNvSpPr>
            <a:spLocks noChangeShapeType="1"/>
          </p:cNvSpPr>
          <p:nvPr/>
        </p:nvSpPr>
        <p:spPr bwMode="auto">
          <a:xfrm>
            <a:off x="7812088" y="1196975"/>
            <a:ext cx="36036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7" name="Line 45"/>
          <p:cNvSpPr>
            <a:spLocks noChangeShapeType="1"/>
          </p:cNvSpPr>
          <p:nvPr/>
        </p:nvSpPr>
        <p:spPr bwMode="auto">
          <a:xfrm>
            <a:off x="8172450" y="6381750"/>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8" name="Line 46"/>
          <p:cNvSpPr>
            <a:spLocks noChangeShapeType="1"/>
          </p:cNvSpPr>
          <p:nvPr/>
        </p:nvSpPr>
        <p:spPr bwMode="auto">
          <a:xfrm flipV="1">
            <a:off x="8459788" y="765175"/>
            <a:ext cx="0" cy="5616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99" name="Line 47"/>
          <p:cNvSpPr>
            <a:spLocks noChangeShapeType="1"/>
          </p:cNvSpPr>
          <p:nvPr/>
        </p:nvSpPr>
        <p:spPr bwMode="auto">
          <a:xfrm flipH="1">
            <a:off x="8172450" y="765175"/>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00" name="Line 48"/>
          <p:cNvSpPr>
            <a:spLocks noChangeShapeType="1"/>
          </p:cNvSpPr>
          <p:nvPr/>
        </p:nvSpPr>
        <p:spPr bwMode="auto">
          <a:xfrm flipH="1">
            <a:off x="8172450" y="3284538"/>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01" name="Line 49"/>
          <p:cNvSpPr>
            <a:spLocks noChangeShapeType="1"/>
          </p:cNvSpPr>
          <p:nvPr/>
        </p:nvSpPr>
        <p:spPr bwMode="auto">
          <a:xfrm flipH="1">
            <a:off x="5940425" y="3284538"/>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02" name="Text Box 50"/>
          <p:cNvSpPr txBox="1">
            <a:spLocks noChangeArrowheads="1"/>
          </p:cNvSpPr>
          <p:nvPr/>
        </p:nvSpPr>
        <p:spPr bwMode="auto">
          <a:xfrm>
            <a:off x="4500563" y="1844675"/>
            <a:ext cx="503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a:solidFill>
                  <a:srgbClr val="FF3300"/>
                </a:solidFill>
              </a:rPr>
              <a:t>Ｐ</a:t>
            </a:r>
          </a:p>
        </p:txBody>
      </p:sp>
      <p:sp>
        <p:nvSpPr>
          <p:cNvPr id="23603" name="Text Box 51"/>
          <p:cNvSpPr txBox="1">
            <a:spLocks noChangeArrowheads="1"/>
          </p:cNvSpPr>
          <p:nvPr/>
        </p:nvSpPr>
        <p:spPr bwMode="auto">
          <a:xfrm>
            <a:off x="4643438" y="2349500"/>
            <a:ext cx="347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b="1">
                <a:solidFill>
                  <a:srgbClr val="FF3300"/>
                </a:solidFill>
              </a:rPr>
              <a:t>Ｐ</a:t>
            </a:r>
          </a:p>
        </p:txBody>
      </p:sp>
      <p:sp>
        <p:nvSpPr>
          <p:cNvPr id="23604" name="Text Box 52"/>
          <p:cNvSpPr txBox="1">
            <a:spLocks noChangeArrowheads="1"/>
          </p:cNvSpPr>
          <p:nvPr/>
        </p:nvSpPr>
        <p:spPr bwMode="auto">
          <a:xfrm>
            <a:off x="1763713" y="314166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a:solidFill>
                  <a:srgbClr val="FF3300"/>
                </a:solidFill>
              </a:rPr>
              <a:t>Ｐ</a:t>
            </a:r>
          </a:p>
        </p:txBody>
      </p:sp>
      <p:sp>
        <p:nvSpPr>
          <p:cNvPr id="23605" name="Text Box 53"/>
          <p:cNvSpPr txBox="1">
            <a:spLocks noChangeArrowheads="1"/>
          </p:cNvSpPr>
          <p:nvPr/>
        </p:nvSpPr>
        <p:spPr bwMode="auto">
          <a:xfrm>
            <a:off x="5076825" y="3141663"/>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a:solidFill>
                  <a:srgbClr val="FF3300"/>
                </a:solidFill>
              </a:rPr>
              <a:t>Ｐ</a:t>
            </a:r>
          </a:p>
        </p:txBody>
      </p:sp>
      <p:sp>
        <p:nvSpPr>
          <p:cNvPr id="23606" name="Text Box 54"/>
          <p:cNvSpPr txBox="1">
            <a:spLocks noChangeArrowheads="1"/>
          </p:cNvSpPr>
          <p:nvPr/>
        </p:nvSpPr>
        <p:spPr bwMode="auto">
          <a:xfrm>
            <a:off x="4716463" y="3644900"/>
            <a:ext cx="503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a:solidFill>
                  <a:srgbClr val="0000FF"/>
                </a:solidFill>
              </a:rPr>
              <a:t>Ｄ</a:t>
            </a:r>
          </a:p>
        </p:txBody>
      </p:sp>
      <p:sp>
        <p:nvSpPr>
          <p:cNvPr id="23607" name="Text Box 55"/>
          <p:cNvSpPr txBox="1">
            <a:spLocks noChangeArrowheads="1"/>
          </p:cNvSpPr>
          <p:nvPr/>
        </p:nvSpPr>
        <p:spPr bwMode="auto">
          <a:xfrm>
            <a:off x="4572000" y="4581525"/>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a:solidFill>
                  <a:srgbClr val="008000"/>
                </a:solidFill>
              </a:rPr>
              <a:t>Ｃ</a:t>
            </a:r>
            <a:r>
              <a:rPr lang="ja-JP" altLang="en-US" b="1"/>
              <a:t>・</a:t>
            </a:r>
            <a:r>
              <a:rPr lang="ja-JP" altLang="en-US" b="1">
                <a:solidFill>
                  <a:srgbClr val="FF00FF"/>
                </a:solidFill>
              </a:rPr>
              <a:t>Ａ</a:t>
            </a:r>
          </a:p>
        </p:txBody>
      </p:sp>
      <p:sp>
        <p:nvSpPr>
          <p:cNvPr id="23608" name="Text Box 56"/>
          <p:cNvSpPr txBox="1">
            <a:spLocks noChangeArrowheads="1"/>
          </p:cNvSpPr>
          <p:nvPr/>
        </p:nvSpPr>
        <p:spPr bwMode="auto">
          <a:xfrm>
            <a:off x="4787900" y="5013325"/>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a:solidFill>
                  <a:srgbClr val="008000"/>
                </a:solidFill>
              </a:rPr>
              <a:t>Ｃ</a:t>
            </a:r>
            <a:r>
              <a:rPr lang="ja-JP" altLang="en-US" b="1"/>
              <a:t>・</a:t>
            </a:r>
            <a:r>
              <a:rPr lang="ja-JP" altLang="en-US" b="1">
                <a:solidFill>
                  <a:srgbClr val="FF00FF"/>
                </a:solidFill>
              </a:rPr>
              <a:t>Ａ</a:t>
            </a:r>
            <a:endParaRPr lang="ja-JP" altLang="en-US"/>
          </a:p>
        </p:txBody>
      </p:sp>
      <p:sp>
        <p:nvSpPr>
          <p:cNvPr id="23609" name="Text Box 57"/>
          <p:cNvSpPr txBox="1">
            <a:spLocks noChangeArrowheads="1"/>
          </p:cNvSpPr>
          <p:nvPr/>
        </p:nvSpPr>
        <p:spPr bwMode="auto">
          <a:xfrm>
            <a:off x="1908175" y="573405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a:solidFill>
                  <a:srgbClr val="008000"/>
                </a:solidFill>
              </a:rPr>
              <a:t>Ｃ</a:t>
            </a:r>
          </a:p>
        </p:txBody>
      </p:sp>
      <p:sp>
        <p:nvSpPr>
          <p:cNvPr id="23610" name="Text Box 58"/>
          <p:cNvSpPr txBox="1">
            <a:spLocks noChangeArrowheads="1"/>
          </p:cNvSpPr>
          <p:nvPr/>
        </p:nvSpPr>
        <p:spPr bwMode="auto">
          <a:xfrm>
            <a:off x="4716463" y="5516563"/>
            <a:ext cx="719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b="1">
                <a:solidFill>
                  <a:srgbClr val="FF00FF"/>
                </a:solidFill>
              </a:rPr>
              <a:t>Ａ</a:t>
            </a:r>
          </a:p>
        </p:txBody>
      </p:sp>
      <p:sp>
        <p:nvSpPr>
          <p:cNvPr id="2" name="スライド番号プレースホルダー 1"/>
          <p:cNvSpPr>
            <a:spLocks noGrp="1"/>
          </p:cNvSpPr>
          <p:nvPr>
            <p:ph type="sldNum" sz="quarter" idx="12"/>
          </p:nvPr>
        </p:nvSpPr>
        <p:spPr/>
        <p:txBody>
          <a:bodyPr/>
          <a:lstStyle/>
          <a:p>
            <a:pPr>
              <a:defRPr/>
            </a:pPr>
            <a:fld id="{2A321F71-4B0C-49C7-863C-DAB4EFA8F09F}" type="slidenum">
              <a:rPr lang="en-US" altLang="ja-JP" smtClean="0"/>
              <a:pPr>
                <a:defRPr/>
              </a:pPr>
              <a:t>17</a:t>
            </a:fld>
            <a:endParaRPr lang="en-US" altLang="ja-JP"/>
          </a:p>
        </p:txBody>
      </p:sp>
    </p:spTree>
    <p:extLst>
      <p:ext uri="{BB962C8B-B14F-4D97-AF65-F5344CB8AC3E}">
        <p14:creationId xmlns:p14="http://schemas.microsoft.com/office/powerpoint/2010/main" val="3358173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82968" y="476672"/>
            <a:ext cx="8280920" cy="1728787"/>
          </a:xfrm>
          <a:prstGeom prst="rect">
            <a:avLst/>
          </a:prstGeom>
          <a:solidFill>
            <a:schemeClr val="accent1">
              <a:lumMod val="75000"/>
            </a:schemeClr>
          </a:solidFill>
          <a:ln>
            <a:noFill/>
          </a:ln>
          <a:effectLst/>
        </p:spPr>
        <p:txBody>
          <a:bodyPr tIns="144000"/>
          <a:lstStyle/>
          <a:p>
            <a:pPr algn="ctr" fontAlgn="auto">
              <a:spcBef>
                <a:spcPts val="1200"/>
              </a:spcBef>
              <a:spcAft>
                <a:spcPts val="0"/>
              </a:spcAft>
              <a:defRPr/>
            </a:pPr>
            <a:r>
              <a:rPr lang="ja-JP" altLang="en-US" sz="4400" dirty="0">
                <a:solidFill>
                  <a:srgbClr val="FFFF99"/>
                </a:solidFill>
                <a:latin typeface="+mj-lt"/>
                <a:ea typeface="+mj-ea"/>
                <a:cs typeface="+mj-cs"/>
              </a:rPr>
              <a:t>第１　リスクアセスメントの</a:t>
            </a:r>
            <a:endParaRPr lang="en-US" altLang="ja-JP" sz="4400" dirty="0">
              <a:solidFill>
                <a:srgbClr val="FFFF99"/>
              </a:solidFill>
              <a:latin typeface="+mj-lt"/>
              <a:ea typeface="+mj-ea"/>
              <a:cs typeface="+mj-cs"/>
            </a:endParaRPr>
          </a:p>
          <a:p>
            <a:pPr algn="ctr" fontAlgn="auto">
              <a:spcBef>
                <a:spcPts val="1200"/>
              </a:spcBef>
              <a:spcAft>
                <a:spcPts val="0"/>
              </a:spcAft>
              <a:defRPr/>
            </a:pPr>
            <a:r>
              <a:rPr lang="ja-JP" altLang="en-US" sz="4400" dirty="0">
                <a:solidFill>
                  <a:srgbClr val="FFFF99"/>
                </a:solidFill>
                <a:latin typeface="+mj-lt"/>
                <a:ea typeface="+mj-ea"/>
                <a:cs typeface="+mj-cs"/>
              </a:rPr>
              <a:t>目的と意義</a:t>
            </a:r>
          </a:p>
        </p:txBody>
      </p:sp>
      <p:pic>
        <p:nvPicPr>
          <p:cNvPr id="12291" name="Picture 4" descr="G:\00_総合ファイル小林_H23度から\10新規事業検討\A_陸災新施策H24\過労死パンフ\案内者Scol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780928"/>
            <a:ext cx="2920182" cy="338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1EB59572-DB1F-4C40-B395-0812F46E262F}" type="slidenum">
              <a:rPr lang="ja-JP" altLang="en-US" smtClean="0"/>
              <a:pPr>
                <a:defRPr/>
              </a:pPr>
              <a:t>18</a:t>
            </a:fld>
            <a:endParaRPr lang="ja-JP"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32" y="2844375"/>
            <a:ext cx="3526096" cy="351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03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8956" y="908720"/>
            <a:ext cx="88378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15238" y="1052736"/>
            <a:ext cx="8801560" cy="1241425"/>
          </a:xfrm>
          <a:prstGeom prst="rect">
            <a:avLst/>
          </a:prstGeom>
          <a:solidFill>
            <a:schemeClr val="accent4">
              <a:lumMod val="20000"/>
              <a:lumOff val="80000"/>
            </a:schemeClr>
          </a:solidFill>
          <a:ln>
            <a:solidFill>
              <a:schemeClr val="tx1">
                <a:lumMod val="50000"/>
                <a:lumOff val="50000"/>
              </a:schemeClr>
            </a:solidFill>
          </a:ln>
        </p:spPr>
        <p:txBody>
          <a:bodyPr wrap="square" tIns="180000" bIns="180000">
            <a:spAutoFit/>
          </a:bodyPr>
          <a:lstStyle/>
          <a:p>
            <a:pPr marL="539750" indent="-539750" fontAlgn="auto">
              <a:spcBef>
                <a:spcPts val="1800"/>
              </a:spcBef>
              <a:spcAft>
                <a:spcPts val="0"/>
              </a:spcAft>
              <a:defRPr/>
            </a:pPr>
            <a:r>
              <a:rPr lang="ja-JP" altLang="en-US" sz="2600" b="1" dirty="0">
                <a:latin typeface="+mj-ea"/>
                <a:ea typeface="+mj-ea"/>
              </a:rPr>
              <a:t>①　生産工程の多様化、新たな機械設備等の導入</a:t>
            </a:r>
            <a:endParaRPr lang="en-US" altLang="ja-JP" sz="2600" b="1" dirty="0">
              <a:latin typeface="+mj-ea"/>
              <a:ea typeface="+mj-ea"/>
            </a:endParaRPr>
          </a:p>
          <a:p>
            <a:pPr marL="539750" indent="-539750" fontAlgn="auto">
              <a:spcBef>
                <a:spcPts val="600"/>
              </a:spcBef>
              <a:spcAft>
                <a:spcPts val="0"/>
              </a:spcAft>
              <a:defRPr/>
            </a:pPr>
            <a:r>
              <a:rPr lang="ja-JP" altLang="en-US" sz="2600" b="1" dirty="0">
                <a:latin typeface="+mj-ea"/>
                <a:ea typeface="+mj-ea"/>
              </a:rPr>
              <a:t>　⇒　</a:t>
            </a:r>
            <a:r>
              <a:rPr lang="ja-JP" altLang="en-US" sz="2600" b="1" dirty="0">
                <a:solidFill>
                  <a:srgbClr val="C00000"/>
                </a:solidFill>
                <a:latin typeface="+mj-ea"/>
                <a:ea typeface="+mj-ea"/>
              </a:rPr>
              <a:t>労働災害の原因も多様化</a:t>
            </a:r>
            <a:endParaRPr lang="en-US" altLang="ja-JP" sz="2600" b="1" dirty="0">
              <a:solidFill>
                <a:srgbClr val="C00000"/>
              </a:solidFill>
              <a:latin typeface="+mj-ea"/>
              <a:ea typeface="+mj-ea"/>
            </a:endParaRPr>
          </a:p>
        </p:txBody>
      </p:sp>
      <p:sp>
        <p:nvSpPr>
          <p:cNvPr id="6" name="テキスト ボックス 5"/>
          <p:cNvSpPr txBox="1"/>
          <p:nvPr/>
        </p:nvSpPr>
        <p:spPr>
          <a:xfrm>
            <a:off x="241454" y="2420888"/>
            <a:ext cx="8775344" cy="1686955"/>
          </a:xfrm>
          <a:prstGeom prst="rect">
            <a:avLst/>
          </a:prstGeom>
          <a:solidFill>
            <a:schemeClr val="accent4">
              <a:lumMod val="20000"/>
              <a:lumOff val="80000"/>
            </a:schemeClr>
          </a:solidFill>
          <a:ln>
            <a:solidFill>
              <a:schemeClr val="tx1">
                <a:lumMod val="50000"/>
                <a:lumOff val="50000"/>
              </a:schemeClr>
            </a:solidFill>
          </a:ln>
        </p:spPr>
        <p:txBody>
          <a:bodyPr wrap="square" lIns="72000" tIns="180000" rIns="0" bIns="180000">
            <a:spAutoFit/>
          </a:bodyPr>
          <a:lstStyle/>
          <a:p>
            <a:pPr marL="539750" indent="-539750" fontAlgn="auto">
              <a:spcBef>
                <a:spcPts val="1800"/>
              </a:spcBef>
              <a:spcAft>
                <a:spcPts val="0"/>
              </a:spcAft>
              <a:defRPr/>
            </a:pPr>
            <a:r>
              <a:rPr lang="ja-JP" altLang="en-US" sz="2600" b="1" dirty="0">
                <a:latin typeface="+mj-ea"/>
                <a:ea typeface="+mj-ea"/>
              </a:rPr>
              <a:t>②　事業場の安全衛生水準の向上</a:t>
            </a:r>
            <a:endParaRPr lang="en-US" altLang="ja-JP" sz="2600" b="1" dirty="0">
              <a:latin typeface="+mj-ea"/>
              <a:ea typeface="+mj-ea"/>
            </a:endParaRPr>
          </a:p>
          <a:p>
            <a:pPr marL="539750" indent="-539750" fontAlgn="auto">
              <a:spcBef>
                <a:spcPts val="600"/>
              </a:spcBef>
              <a:spcAft>
                <a:spcPts val="0"/>
              </a:spcAft>
              <a:defRPr/>
            </a:pPr>
            <a:r>
              <a:rPr lang="ja-JP" altLang="en-US" sz="2600" b="1" dirty="0">
                <a:latin typeface="+mj-ea"/>
                <a:ea typeface="+mj-ea"/>
              </a:rPr>
              <a:t>　</a:t>
            </a:r>
            <a:r>
              <a:rPr lang="ja-JP" altLang="en-US" sz="2400" b="1" dirty="0">
                <a:latin typeface="+mj-ea"/>
                <a:ea typeface="+mj-ea"/>
              </a:rPr>
              <a:t>・　関係法令の遵守（最低基準としての危害防止基準）</a:t>
            </a:r>
            <a:endParaRPr lang="en-US" altLang="ja-JP" sz="2400" b="1" dirty="0">
              <a:latin typeface="+mj-ea"/>
              <a:ea typeface="+mj-ea"/>
            </a:endParaRPr>
          </a:p>
          <a:p>
            <a:pPr marL="539750" indent="-539750" fontAlgn="auto">
              <a:spcBef>
                <a:spcPts val="600"/>
              </a:spcBef>
              <a:spcAft>
                <a:spcPts val="0"/>
              </a:spcAft>
              <a:defRPr/>
            </a:pPr>
            <a:r>
              <a:rPr lang="ja-JP" altLang="en-US" sz="2400" b="1" dirty="0">
                <a:latin typeface="+mj-ea"/>
                <a:ea typeface="+mj-ea"/>
              </a:rPr>
              <a:t>　・　自主的安全衛生活動の「リスクアセスメント」が重要</a:t>
            </a:r>
            <a:endParaRPr lang="en-US" altLang="ja-JP" sz="2400" b="1" dirty="0">
              <a:latin typeface="+mj-ea"/>
              <a:ea typeface="+mj-ea"/>
            </a:endParaRPr>
          </a:p>
        </p:txBody>
      </p:sp>
      <p:sp>
        <p:nvSpPr>
          <p:cNvPr id="13" name="テキスト ボックス 12"/>
          <p:cNvSpPr txBox="1"/>
          <p:nvPr/>
        </p:nvSpPr>
        <p:spPr>
          <a:xfrm>
            <a:off x="251520" y="4797425"/>
            <a:ext cx="8765278" cy="1840843"/>
          </a:xfrm>
          <a:prstGeom prst="rect">
            <a:avLst/>
          </a:prstGeom>
          <a:solidFill>
            <a:srgbClr val="FFFF99"/>
          </a:solidFill>
          <a:ln w="28575">
            <a:solidFill>
              <a:schemeClr val="tx1">
                <a:lumMod val="50000"/>
                <a:lumOff val="50000"/>
              </a:schemeClr>
            </a:solidFill>
          </a:ln>
        </p:spPr>
        <p:txBody>
          <a:bodyPr wrap="square" tIns="180000" rIns="0" bIns="180000">
            <a:spAutoFit/>
          </a:bodyPr>
          <a:lstStyle/>
          <a:p>
            <a:pPr marL="539750" indent="-539750" fontAlgn="auto">
              <a:spcBef>
                <a:spcPts val="1800"/>
              </a:spcBef>
              <a:spcAft>
                <a:spcPts val="0"/>
              </a:spcAft>
              <a:defRPr/>
            </a:pPr>
            <a:r>
              <a:rPr lang="ja-JP" altLang="en-US" sz="2600" b="1" dirty="0">
                <a:latin typeface="+mj-ea"/>
                <a:ea typeface="+mj-ea"/>
              </a:rPr>
              <a:t>　リスクアセスメントが安衛法で事業者の努力義務に</a:t>
            </a:r>
            <a:endParaRPr lang="en-US" altLang="ja-JP" sz="2600" b="1" dirty="0">
              <a:latin typeface="+mj-ea"/>
              <a:ea typeface="+mj-ea"/>
            </a:endParaRPr>
          </a:p>
          <a:p>
            <a:pPr marL="539750" indent="-539750" fontAlgn="auto">
              <a:spcBef>
                <a:spcPts val="1200"/>
              </a:spcBef>
              <a:spcAft>
                <a:spcPts val="0"/>
              </a:spcAft>
              <a:defRPr/>
            </a:pPr>
            <a:r>
              <a:rPr lang="ja-JP" altLang="en-US" sz="2600" b="1" dirty="0">
                <a:latin typeface="+mj-ea"/>
                <a:ea typeface="+mj-ea"/>
              </a:rPr>
              <a:t>　</a:t>
            </a:r>
            <a:r>
              <a:rPr lang="ja-JP" altLang="en-US" sz="2400" b="1" dirty="0">
                <a:latin typeface="+mj-ea"/>
                <a:ea typeface="+mj-ea"/>
              </a:rPr>
              <a:t>・労働安全衛生法</a:t>
            </a:r>
            <a:r>
              <a:rPr lang="ja-JP" altLang="en-US" sz="2400" b="1" dirty="0" smtClean="0">
                <a:latin typeface="+mj-ea"/>
                <a:ea typeface="+mj-ea"/>
              </a:rPr>
              <a:t>第</a:t>
            </a:r>
            <a:r>
              <a:rPr lang="en-US" altLang="ja-JP" sz="2400" b="1" dirty="0" smtClean="0">
                <a:latin typeface="+mj-ea"/>
                <a:ea typeface="+mj-ea"/>
              </a:rPr>
              <a:t>28</a:t>
            </a:r>
            <a:r>
              <a:rPr lang="ja-JP" altLang="en-US" sz="2400" b="1" dirty="0" smtClean="0">
                <a:latin typeface="+mj-ea"/>
                <a:ea typeface="+mj-ea"/>
              </a:rPr>
              <a:t>条の</a:t>
            </a:r>
            <a:r>
              <a:rPr lang="en-US" altLang="ja-JP" sz="2400" b="1" dirty="0" smtClean="0">
                <a:latin typeface="+mj-ea"/>
                <a:ea typeface="+mj-ea"/>
              </a:rPr>
              <a:t>2</a:t>
            </a:r>
            <a:endParaRPr lang="en-US" altLang="ja-JP" sz="2400" b="1" dirty="0">
              <a:latin typeface="+mj-ea"/>
              <a:ea typeface="+mj-ea"/>
            </a:endParaRPr>
          </a:p>
          <a:p>
            <a:pPr marL="539750" indent="-539750" fontAlgn="auto">
              <a:spcBef>
                <a:spcPts val="1200"/>
              </a:spcBef>
              <a:spcAft>
                <a:spcPts val="0"/>
              </a:spcAft>
              <a:defRPr/>
            </a:pPr>
            <a:r>
              <a:rPr lang="ja-JP" altLang="en-US" sz="2400" b="1" dirty="0">
                <a:latin typeface="+mj-ea"/>
                <a:ea typeface="+mj-ea"/>
              </a:rPr>
              <a:t>　・</a:t>
            </a:r>
            <a:r>
              <a:rPr lang="ja-JP" altLang="en-US" sz="2400" b="1" spc="-70" dirty="0">
                <a:latin typeface="+mj-ea"/>
                <a:ea typeface="+mj-ea"/>
              </a:rPr>
              <a:t>危険性又は有害性等の調査等に関する指針</a:t>
            </a:r>
            <a:r>
              <a:rPr lang="ja-JP" altLang="en-US" sz="2400" b="1" spc="-70" dirty="0" smtClean="0">
                <a:latin typeface="+mj-ea"/>
                <a:ea typeface="+mj-ea"/>
              </a:rPr>
              <a:t>（Ｈ</a:t>
            </a:r>
            <a:r>
              <a:rPr lang="en-US" altLang="ja-JP" sz="2400" b="1" spc="-70" dirty="0" smtClean="0">
                <a:latin typeface="+mj-ea"/>
                <a:ea typeface="+mj-ea"/>
              </a:rPr>
              <a:t>18</a:t>
            </a:r>
            <a:r>
              <a:rPr lang="ja-JP" altLang="en-US" sz="2400" b="1" spc="-70" dirty="0" smtClean="0">
                <a:latin typeface="+mj-ea"/>
                <a:ea typeface="+mj-ea"/>
              </a:rPr>
              <a:t>年</a:t>
            </a:r>
            <a:r>
              <a:rPr lang="ja-JP" altLang="en-US" sz="2400" b="1" spc="-70" dirty="0">
                <a:latin typeface="+mj-ea"/>
                <a:ea typeface="+mj-ea"/>
              </a:rPr>
              <a:t>）</a:t>
            </a:r>
            <a:endParaRPr lang="en-US" altLang="ja-JP" sz="2400" b="1" spc="-70" dirty="0">
              <a:latin typeface="+mj-ea"/>
              <a:ea typeface="+mj-ea"/>
            </a:endParaRPr>
          </a:p>
        </p:txBody>
      </p:sp>
      <p:sp>
        <p:nvSpPr>
          <p:cNvPr id="14" name="下矢印 13"/>
          <p:cNvSpPr/>
          <p:nvPr/>
        </p:nvSpPr>
        <p:spPr>
          <a:xfrm>
            <a:off x="3851498" y="4222416"/>
            <a:ext cx="1296987" cy="50331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19</a:t>
            </a:fld>
            <a:endParaRPr lang="ja-JP" altLang="en-US" dirty="0"/>
          </a:p>
        </p:txBody>
      </p:sp>
      <p:sp>
        <p:nvSpPr>
          <p:cNvPr id="9" name="サブタイトル 2"/>
          <p:cNvSpPr txBox="1">
            <a:spLocks/>
          </p:cNvSpPr>
          <p:nvPr/>
        </p:nvSpPr>
        <p:spPr bwMode="auto">
          <a:xfrm>
            <a:off x="178956" y="188640"/>
            <a:ext cx="8837842" cy="576262"/>
          </a:xfrm>
          <a:prstGeom prst="rect">
            <a:avLst/>
          </a:prstGeom>
          <a:solidFill>
            <a:srgbClr val="E5F8FF"/>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en-US" altLang="ja-JP" sz="2800" b="1" dirty="0">
                <a:latin typeface="Calibri" pitchFamily="34" charset="0"/>
                <a:ea typeface="ＭＳ Ｐゴシック" pitchFamily="50" charset="-128"/>
              </a:rPr>
              <a:t>【</a:t>
            </a:r>
            <a:r>
              <a:rPr lang="ja-JP" altLang="en-US" sz="2800" b="1" dirty="0">
                <a:latin typeface="Calibri" pitchFamily="34" charset="0"/>
                <a:ea typeface="ＭＳ Ｐゴシック" pitchFamily="50" charset="-128"/>
              </a:rPr>
              <a:t>１</a:t>
            </a:r>
            <a:r>
              <a:rPr lang="en-US" altLang="ja-JP" sz="2800" b="1" dirty="0">
                <a:latin typeface="Calibri" pitchFamily="34" charset="0"/>
                <a:ea typeface="ＭＳ Ｐゴシック" pitchFamily="50" charset="-128"/>
              </a:rPr>
              <a:t>】</a:t>
            </a:r>
            <a:r>
              <a:rPr lang="ja-JP" altLang="en-US" sz="2800" b="1" dirty="0">
                <a:latin typeface="Calibri" pitchFamily="34" charset="0"/>
                <a:ea typeface="ＭＳ Ｐゴシック" pitchFamily="50" charset="-128"/>
              </a:rPr>
              <a:t>　労働安全衛生法上の位置づけと指針</a:t>
            </a:r>
          </a:p>
        </p:txBody>
      </p:sp>
    </p:spTree>
    <p:extLst>
      <p:ext uri="{BB962C8B-B14F-4D97-AF65-F5344CB8AC3E}">
        <p14:creationId xmlns:p14="http://schemas.microsoft.com/office/powerpoint/2010/main" val="3464072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57377" y="733425"/>
            <a:ext cx="885611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316" name="Rectangle 1"/>
          <p:cNvSpPr>
            <a:spLocks noChangeArrowheads="1"/>
          </p:cNvSpPr>
          <p:nvPr/>
        </p:nvSpPr>
        <p:spPr bwMode="auto">
          <a:xfrm>
            <a:off x="134953" y="271462"/>
            <a:ext cx="890929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66675"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spcBef>
                <a:spcPct val="0"/>
              </a:spcBef>
              <a:buClrTx/>
              <a:buSzTx/>
              <a:buFontTx/>
              <a:buNone/>
            </a:pPr>
            <a:r>
              <a:rPr lang="ja-JP" altLang="en-US" sz="2400" b="1" dirty="0">
                <a:solidFill>
                  <a:srgbClr val="000099"/>
                </a:solidFill>
                <a:latin typeface="ＭＳ Ｐゴシック" pitchFamily="50" charset="-128"/>
                <a:ea typeface="ＭＳ" charset="-128"/>
              </a:rPr>
              <a:t>１　労働災害の発生状況</a:t>
            </a:r>
            <a:endParaRPr lang="ja-JP" altLang="en-US" sz="2400" b="1" dirty="0">
              <a:solidFill>
                <a:srgbClr val="000099"/>
              </a:solidFill>
              <a:latin typeface="ＭＳ Ｐゴシック" pitchFamily="50" charset="-128"/>
              <a:ea typeface="ＭＳ Ｐゴシック" pitchFamily="50" charset="-128"/>
            </a:endParaRPr>
          </a:p>
        </p:txBody>
      </p:sp>
      <p:sp>
        <p:nvSpPr>
          <p:cNvPr id="13317" name="テキスト ボックス 6"/>
          <p:cNvSpPr txBox="1">
            <a:spLocks noChangeArrowheads="1"/>
          </p:cNvSpPr>
          <p:nvPr/>
        </p:nvSpPr>
        <p:spPr bwMode="auto">
          <a:xfrm>
            <a:off x="134953" y="980728"/>
            <a:ext cx="8856112" cy="400110"/>
          </a:xfrm>
          <a:prstGeom prst="rect">
            <a:avLst/>
          </a:prstGeom>
          <a:noFill/>
          <a:ln>
            <a:noFill/>
          </a:ln>
        </p:spPr>
        <p:txBody>
          <a:bodyPr wrap="squar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spcBef>
                <a:spcPct val="0"/>
              </a:spcBef>
              <a:buClrTx/>
              <a:buSzTx/>
              <a:buFontTx/>
              <a:buNone/>
            </a:pPr>
            <a:r>
              <a:rPr lang="ja-JP" altLang="en-US" sz="2000" b="1" dirty="0">
                <a:solidFill>
                  <a:srgbClr val="0000CC"/>
                </a:solidFill>
                <a:latin typeface="Arial" pitchFamily="34" charset="0"/>
                <a:ea typeface="ＭＳ Ｐゴシック" pitchFamily="50" charset="-128"/>
              </a:rPr>
              <a:t>労働災害による死傷者数の</a:t>
            </a:r>
            <a:r>
              <a:rPr lang="ja-JP" altLang="en-US" sz="2000" b="1" dirty="0" smtClean="0">
                <a:solidFill>
                  <a:srgbClr val="0000CC"/>
                </a:solidFill>
                <a:latin typeface="Arial" pitchFamily="34" charset="0"/>
                <a:ea typeface="ＭＳ Ｐゴシック" pitchFamily="50" charset="-128"/>
              </a:rPr>
              <a:t>推移（</a:t>
            </a:r>
            <a:r>
              <a:rPr lang="en-US" altLang="ja-JP" sz="2000" b="1" dirty="0" smtClean="0">
                <a:solidFill>
                  <a:srgbClr val="0000CC"/>
                </a:solidFill>
                <a:latin typeface="Arial" pitchFamily="34" charset="0"/>
                <a:ea typeface="ＭＳ Ｐゴシック" pitchFamily="50" charset="-128"/>
              </a:rPr>
              <a:t>1948</a:t>
            </a:r>
            <a:r>
              <a:rPr lang="ja-JP" altLang="en-US" sz="2000" b="1" dirty="0" smtClean="0">
                <a:solidFill>
                  <a:srgbClr val="0000CC"/>
                </a:solidFill>
                <a:latin typeface="Arial" pitchFamily="34" charset="0"/>
                <a:ea typeface="ＭＳ Ｐゴシック" pitchFamily="50" charset="-128"/>
              </a:rPr>
              <a:t>～</a:t>
            </a:r>
            <a:r>
              <a:rPr lang="en-US" altLang="ja-JP" sz="2000" b="1" dirty="0" smtClean="0">
                <a:solidFill>
                  <a:srgbClr val="0000CC"/>
                </a:solidFill>
                <a:latin typeface="Arial" pitchFamily="34" charset="0"/>
                <a:ea typeface="ＭＳ Ｐゴシック" pitchFamily="50" charset="-128"/>
              </a:rPr>
              <a:t>2013</a:t>
            </a:r>
            <a:r>
              <a:rPr lang="ja-JP" altLang="en-US" sz="2000" b="1" dirty="0" smtClean="0">
                <a:solidFill>
                  <a:srgbClr val="0000CC"/>
                </a:solidFill>
                <a:latin typeface="Arial" pitchFamily="34" charset="0"/>
                <a:ea typeface="ＭＳ Ｐゴシック" pitchFamily="50" charset="-128"/>
              </a:rPr>
              <a:t>）</a:t>
            </a:r>
            <a:endParaRPr lang="ja-JP" altLang="en-US" sz="2000" b="1" dirty="0">
              <a:solidFill>
                <a:srgbClr val="0000CC"/>
              </a:solidFill>
              <a:latin typeface="Arial" pitchFamily="34" charset="0"/>
              <a:ea typeface="ＭＳ Ｐゴシック"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2377691654"/>
              </p:ext>
            </p:extLst>
          </p:nvPr>
        </p:nvGraphicFramePr>
        <p:xfrm>
          <a:off x="141322" y="2070829"/>
          <a:ext cx="8784976" cy="431518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2052"/>
          <p:cNvSpPr txBox="1">
            <a:spLocks noChangeArrowheads="1"/>
          </p:cNvSpPr>
          <p:nvPr/>
        </p:nvSpPr>
        <p:spPr bwMode="auto">
          <a:xfrm>
            <a:off x="160687" y="1644050"/>
            <a:ext cx="1047052" cy="338554"/>
          </a:xfrm>
          <a:prstGeom prst="rect">
            <a:avLst/>
          </a:prstGeom>
          <a:solidFill>
            <a:srgbClr val="FFFFFF"/>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600" b="1">
                <a:solidFill>
                  <a:schemeClr val="accent2"/>
                </a:solidFill>
              </a:rPr>
              <a:t>死傷件数</a:t>
            </a:r>
          </a:p>
        </p:txBody>
      </p:sp>
      <p:sp>
        <p:nvSpPr>
          <p:cNvPr id="9" name="Text Box 2053"/>
          <p:cNvSpPr txBox="1">
            <a:spLocks noChangeArrowheads="1"/>
          </p:cNvSpPr>
          <p:nvPr/>
        </p:nvSpPr>
        <p:spPr bwMode="auto">
          <a:xfrm>
            <a:off x="7812360" y="1644050"/>
            <a:ext cx="1204439" cy="338554"/>
          </a:xfrm>
          <a:prstGeom prst="rect">
            <a:avLst/>
          </a:prstGeom>
          <a:solidFill>
            <a:srgbClr val="FFFF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spcBef>
                <a:spcPct val="50000"/>
              </a:spcBef>
            </a:pPr>
            <a:r>
              <a:rPr lang="ja-JP" altLang="en-US" sz="1600" b="1" dirty="0">
                <a:solidFill>
                  <a:srgbClr val="FF3300"/>
                </a:solidFill>
              </a:rPr>
              <a:t>死亡件数</a:t>
            </a:r>
          </a:p>
        </p:txBody>
      </p:sp>
      <p:sp>
        <p:nvSpPr>
          <p:cNvPr id="10" name="テキスト ボックス 1"/>
          <p:cNvSpPr txBox="1">
            <a:spLocks noChangeArrowheads="1"/>
          </p:cNvSpPr>
          <p:nvPr/>
        </p:nvSpPr>
        <p:spPr bwMode="auto">
          <a:xfrm>
            <a:off x="5364088" y="2204864"/>
            <a:ext cx="2772022" cy="107721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r>
              <a:rPr lang="en-US" altLang="ja-JP" sz="1600" b="1" dirty="0" smtClean="0"/>
              <a:t>2011</a:t>
            </a:r>
            <a:r>
              <a:rPr lang="ja-JP" altLang="en-US" sz="1600" b="1" dirty="0" smtClean="0"/>
              <a:t>年の死亡者は、東日本</a:t>
            </a:r>
            <a:r>
              <a:rPr lang="ja-JP" altLang="en-US" sz="1600" b="1" dirty="0"/>
              <a:t>大震災を直接原因とする死亡者数：</a:t>
            </a:r>
            <a:r>
              <a:rPr lang="en-US" altLang="ja-JP" sz="1600" b="1" dirty="0"/>
              <a:t>1,314</a:t>
            </a:r>
            <a:r>
              <a:rPr lang="ja-JP" altLang="en-US" sz="1600" b="1" dirty="0" smtClean="0"/>
              <a:t>人を除く</a:t>
            </a:r>
            <a:r>
              <a:rPr lang="en-US" altLang="ja-JP" sz="1600" b="1" dirty="0" smtClean="0"/>
              <a:t>1,024</a:t>
            </a:r>
            <a:r>
              <a:rPr lang="ja-JP" altLang="en-US" sz="1600" b="1" dirty="0" smtClean="0"/>
              <a:t>人として作成されている。</a:t>
            </a:r>
            <a:endParaRPr lang="ja-JP" altLang="en-US" sz="1600" b="1" dirty="0"/>
          </a:p>
        </p:txBody>
      </p:sp>
      <p:sp>
        <p:nvSpPr>
          <p:cNvPr id="11" name="Text Box 2056"/>
          <p:cNvSpPr txBox="1">
            <a:spLocks noChangeArrowheads="1"/>
          </p:cNvSpPr>
          <p:nvPr/>
        </p:nvSpPr>
        <p:spPr bwMode="auto">
          <a:xfrm>
            <a:off x="2771800" y="1794443"/>
            <a:ext cx="1440160" cy="30777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50000"/>
              </a:spcBef>
            </a:pPr>
            <a:r>
              <a:rPr lang="en-US" altLang="ja-JP" sz="1400" b="1" dirty="0">
                <a:solidFill>
                  <a:srgbClr val="FF3300"/>
                </a:solidFill>
              </a:rPr>
              <a:t>6,712 (1961</a:t>
            </a:r>
            <a:r>
              <a:rPr lang="ja-JP" altLang="en-US" sz="1400" b="1" dirty="0">
                <a:solidFill>
                  <a:srgbClr val="FF3300"/>
                </a:solidFill>
              </a:rPr>
              <a:t>年）</a:t>
            </a:r>
          </a:p>
        </p:txBody>
      </p:sp>
      <p:sp>
        <p:nvSpPr>
          <p:cNvPr id="12" name="Text Box 2057"/>
          <p:cNvSpPr txBox="1">
            <a:spLocks noChangeArrowheads="1"/>
          </p:cNvSpPr>
          <p:nvPr/>
        </p:nvSpPr>
        <p:spPr bwMode="auto">
          <a:xfrm>
            <a:off x="1331640" y="4509120"/>
            <a:ext cx="1656184" cy="307777"/>
          </a:xfrm>
          <a:prstGeom prst="rect">
            <a:avLst/>
          </a:prstGeom>
          <a:solidFill>
            <a:srgbClr val="CC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400" b="1" i="1" dirty="0">
                <a:solidFill>
                  <a:schemeClr val="accent2"/>
                </a:solidFill>
                <a:ea typeface="New Gulim" pitchFamily="18" charset="-127"/>
              </a:rPr>
              <a:t>481,686 </a:t>
            </a:r>
            <a:r>
              <a:rPr lang="en-US" altLang="ja-JP" sz="1400" b="1" i="1" dirty="0">
                <a:solidFill>
                  <a:schemeClr val="accent2"/>
                </a:solidFill>
              </a:rPr>
              <a:t>(1961</a:t>
            </a:r>
            <a:r>
              <a:rPr lang="ja-JP" altLang="en-US" sz="1400" b="1" i="1" dirty="0">
                <a:solidFill>
                  <a:schemeClr val="accent2"/>
                </a:solidFill>
              </a:rPr>
              <a:t>年</a:t>
            </a:r>
            <a:r>
              <a:rPr lang="ja-JP" altLang="en-US" sz="1400" b="1" dirty="0">
                <a:solidFill>
                  <a:schemeClr val="accent2"/>
                </a:solidFill>
              </a:rPr>
              <a:t>）</a:t>
            </a:r>
          </a:p>
        </p:txBody>
      </p:sp>
      <p:cxnSp>
        <p:nvCxnSpPr>
          <p:cNvPr id="13" name="直線矢印コネクタ 12"/>
          <p:cNvCxnSpPr/>
          <p:nvPr/>
        </p:nvCxnSpPr>
        <p:spPr>
          <a:xfrm flipH="1">
            <a:off x="2627784" y="2102220"/>
            <a:ext cx="864096" cy="2466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2159732" y="3068960"/>
            <a:ext cx="324036" cy="144016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 Box 2064"/>
          <p:cNvSpPr txBox="1">
            <a:spLocks noChangeArrowheads="1"/>
          </p:cNvSpPr>
          <p:nvPr/>
        </p:nvSpPr>
        <p:spPr bwMode="auto">
          <a:xfrm>
            <a:off x="1159578" y="5086254"/>
            <a:ext cx="2880320" cy="307777"/>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spcBef>
                <a:spcPct val="50000"/>
              </a:spcBef>
            </a:pPr>
            <a:r>
              <a:rPr lang="ja-JP" altLang="en-US" sz="1400" b="1" dirty="0">
                <a:latin typeface="Times New Roman" pitchFamily="18" charset="0"/>
              </a:rPr>
              <a:t>第１次労働災害防止</a:t>
            </a:r>
            <a:r>
              <a:rPr lang="ja-JP" altLang="en-US" sz="1400" b="1" dirty="0" smtClean="0">
                <a:latin typeface="Times New Roman" pitchFamily="18" charset="0"/>
              </a:rPr>
              <a:t>計画</a:t>
            </a:r>
            <a:r>
              <a:rPr lang="en-US" altLang="ja-JP" sz="1400" b="1" dirty="0" smtClean="0">
                <a:latin typeface="Times New Roman" pitchFamily="18" charset="0"/>
              </a:rPr>
              <a:t>(1958</a:t>
            </a:r>
            <a:r>
              <a:rPr lang="ja-JP" altLang="en-US" sz="1400" b="1" dirty="0" smtClean="0">
                <a:latin typeface="Times New Roman" pitchFamily="18" charset="0"/>
              </a:rPr>
              <a:t>年）</a:t>
            </a:r>
            <a:endParaRPr lang="ja-JP" altLang="en-US" sz="1400" b="1" dirty="0">
              <a:latin typeface="Times New Roman" pitchFamily="18" charset="0"/>
            </a:endParaRPr>
          </a:p>
        </p:txBody>
      </p:sp>
      <p:sp>
        <p:nvSpPr>
          <p:cNvPr id="21" name="Text Box 2065"/>
          <p:cNvSpPr txBox="1">
            <a:spLocks noChangeArrowheads="1"/>
          </p:cNvSpPr>
          <p:nvPr/>
        </p:nvSpPr>
        <p:spPr bwMode="auto">
          <a:xfrm>
            <a:off x="3004799" y="5494234"/>
            <a:ext cx="2710172" cy="30777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400" b="1" dirty="0"/>
              <a:t>労働安全衛生法</a:t>
            </a:r>
            <a:r>
              <a:rPr lang="ja-JP" altLang="en-US" sz="1400" b="1" dirty="0" smtClean="0"/>
              <a:t>制定（</a:t>
            </a:r>
            <a:r>
              <a:rPr lang="en-US" altLang="ja-JP" sz="1400" b="1" dirty="0" smtClean="0"/>
              <a:t>1972</a:t>
            </a:r>
            <a:r>
              <a:rPr lang="ja-JP" altLang="en-US" sz="1400" b="1" dirty="0" smtClean="0"/>
              <a:t>年）</a:t>
            </a:r>
            <a:endParaRPr lang="ja-JP" altLang="en-US" sz="1400" b="1" dirty="0"/>
          </a:p>
        </p:txBody>
      </p:sp>
      <p:cxnSp>
        <p:nvCxnSpPr>
          <p:cNvPr id="17" name="直線矢印コネクタ 16"/>
          <p:cNvCxnSpPr/>
          <p:nvPr/>
        </p:nvCxnSpPr>
        <p:spPr>
          <a:xfrm flipH="1">
            <a:off x="3635896" y="5802011"/>
            <a:ext cx="720204" cy="2912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 Box 2059"/>
          <p:cNvSpPr txBox="1">
            <a:spLocks noChangeArrowheads="1"/>
          </p:cNvSpPr>
          <p:nvPr/>
        </p:nvSpPr>
        <p:spPr bwMode="auto">
          <a:xfrm>
            <a:off x="6309990" y="4268075"/>
            <a:ext cx="1835918" cy="30777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400" b="1" dirty="0" smtClean="0">
                <a:solidFill>
                  <a:schemeClr val="accent2"/>
                </a:solidFill>
                <a:latin typeface="+mj-lt"/>
              </a:rPr>
              <a:t>118,157 </a:t>
            </a:r>
            <a:r>
              <a:rPr lang="ja-JP" altLang="en-US" sz="1400" b="1" dirty="0">
                <a:solidFill>
                  <a:schemeClr val="accent2"/>
                </a:solidFill>
                <a:latin typeface="+mj-lt"/>
              </a:rPr>
              <a:t>（</a:t>
            </a:r>
            <a:r>
              <a:rPr lang="en-US" altLang="ja-JP" sz="1400" b="1" dirty="0" smtClean="0">
                <a:solidFill>
                  <a:schemeClr val="accent2"/>
                </a:solidFill>
                <a:latin typeface="+mj-lt"/>
              </a:rPr>
              <a:t>2013</a:t>
            </a:r>
            <a:r>
              <a:rPr lang="ja-JP" altLang="en-US" sz="1400" b="1" dirty="0" smtClean="0">
                <a:solidFill>
                  <a:schemeClr val="accent2"/>
                </a:solidFill>
                <a:latin typeface="+mj-lt"/>
              </a:rPr>
              <a:t>年</a:t>
            </a:r>
            <a:r>
              <a:rPr lang="ja-JP" altLang="en-US" sz="1400" b="1" dirty="0">
                <a:solidFill>
                  <a:schemeClr val="accent2"/>
                </a:solidFill>
                <a:latin typeface="+mj-lt"/>
              </a:rPr>
              <a:t>）</a:t>
            </a:r>
          </a:p>
        </p:txBody>
      </p:sp>
      <p:cxnSp>
        <p:nvCxnSpPr>
          <p:cNvPr id="19" name="直線矢印コネクタ 18"/>
          <p:cNvCxnSpPr/>
          <p:nvPr/>
        </p:nvCxnSpPr>
        <p:spPr>
          <a:xfrm>
            <a:off x="7227949" y="4575852"/>
            <a:ext cx="908161" cy="664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 Box 2058"/>
          <p:cNvSpPr txBox="1">
            <a:spLocks noChangeArrowheads="1"/>
          </p:cNvSpPr>
          <p:nvPr/>
        </p:nvSpPr>
        <p:spPr bwMode="auto">
          <a:xfrm>
            <a:off x="6516216" y="5667948"/>
            <a:ext cx="1491775" cy="30777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400" b="1" dirty="0" smtClean="0">
                <a:solidFill>
                  <a:srgbClr val="FF3300"/>
                </a:solidFill>
                <a:latin typeface="+mj-lt"/>
              </a:rPr>
              <a:t>1,030 </a:t>
            </a:r>
            <a:r>
              <a:rPr lang="en-US" altLang="ja-JP" sz="1400" b="1" dirty="0">
                <a:solidFill>
                  <a:srgbClr val="FF3300"/>
                </a:solidFill>
                <a:latin typeface="+mj-lt"/>
              </a:rPr>
              <a:t>(</a:t>
            </a:r>
            <a:r>
              <a:rPr lang="en-US" altLang="ja-JP" sz="1400" b="1" dirty="0" smtClean="0">
                <a:solidFill>
                  <a:srgbClr val="FF3300"/>
                </a:solidFill>
                <a:latin typeface="+mj-lt"/>
              </a:rPr>
              <a:t>2013</a:t>
            </a:r>
            <a:r>
              <a:rPr lang="ja-JP" altLang="en-US" sz="1400" b="1" dirty="0" smtClean="0">
                <a:solidFill>
                  <a:srgbClr val="FF3300"/>
                </a:solidFill>
                <a:latin typeface="+mj-lt"/>
              </a:rPr>
              <a:t>年</a:t>
            </a:r>
            <a:r>
              <a:rPr lang="ja-JP" altLang="en-US" sz="1400" b="1" dirty="0">
                <a:solidFill>
                  <a:srgbClr val="FF3300"/>
                </a:solidFill>
                <a:latin typeface="+mj-lt"/>
              </a:rPr>
              <a:t>）</a:t>
            </a:r>
          </a:p>
        </p:txBody>
      </p:sp>
      <p:cxnSp>
        <p:nvCxnSpPr>
          <p:cNvPr id="23" name="直線矢印コネクタ 22"/>
          <p:cNvCxnSpPr/>
          <p:nvPr/>
        </p:nvCxnSpPr>
        <p:spPr>
          <a:xfrm flipV="1">
            <a:off x="7262103" y="5494234"/>
            <a:ext cx="874007" cy="1538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983894" y="6448268"/>
            <a:ext cx="648072" cy="338554"/>
          </a:xfrm>
          <a:prstGeom prst="rect">
            <a:avLst/>
          </a:prstGeom>
          <a:noFill/>
          <a:ln w="3175">
            <a:solidFill>
              <a:schemeClr val="tx1"/>
            </a:solidFill>
          </a:ln>
        </p:spPr>
        <p:txBody>
          <a:bodyPr wrap="square" rtlCol="0">
            <a:spAutoFit/>
          </a:bodyPr>
          <a:lstStyle/>
          <a:p>
            <a:r>
              <a:rPr kumimoji="1" lang="ja-JP" altLang="en-US" sz="1600" b="1" dirty="0" smtClean="0"/>
              <a:t>年別</a:t>
            </a:r>
            <a:endParaRPr kumimoji="1" lang="ja-JP" altLang="en-US" sz="1600" b="1" dirty="0"/>
          </a:p>
        </p:txBody>
      </p:sp>
      <p:sp>
        <p:nvSpPr>
          <p:cNvPr id="31" name="テキスト ボックス 30"/>
          <p:cNvSpPr txBox="1"/>
          <p:nvPr/>
        </p:nvSpPr>
        <p:spPr>
          <a:xfrm>
            <a:off x="736106" y="6479398"/>
            <a:ext cx="2266252" cy="338554"/>
          </a:xfrm>
          <a:prstGeom prst="rect">
            <a:avLst/>
          </a:prstGeom>
          <a:noFill/>
        </p:spPr>
        <p:txBody>
          <a:bodyPr wrap="square" rtlCol="0">
            <a:spAutoFit/>
          </a:bodyPr>
          <a:lstStyle/>
          <a:p>
            <a:r>
              <a:rPr kumimoji="1" lang="ja-JP" altLang="en-US" sz="1600" b="1" dirty="0" smtClean="0"/>
              <a:t>資料：厚生労働省</a:t>
            </a:r>
            <a:endParaRPr kumimoji="1" lang="ja-JP" altLang="en-US" sz="1600" b="1" dirty="0"/>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2</a:t>
            </a:fld>
            <a:endParaRPr lang="ja-JP" altLang="en-US" dirty="0"/>
          </a:p>
        </p:txBody>
      </p:sp>
    </p:spTree>
    <p:extLst>
      <p:ext uri="{BB962C8B-B14F-4D97-AF65-F5344CB8AC3E}">
        <p14:creationId xmlns:p14="http://schemas.microsoft.com/office/powerpoint/2010/main" val="953262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88640"/>
            <a:ext cx="8928992" cy="49006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kumimoji="1" lang="ja-JP" altLang="en-US" sz="2800" dirty="0" smtClean="0"/>
              <a:t>危険性又は有害性の調査及びその結果に基づく改善</a:t>
            </a:r>
            <a:endParaRPr kumimoji="1" lang="ja-JP" altLang="en-US" sz="2800" dirty="0"/>
          </a:p>
        </p:txBody>
      </p:sp>
      <p:sp>
        <p:nvSpPr>
          <p:cNvPr id="4" name="テキスト ボックス 3"/>
          <p:cNvSpPr txBox="1"/>
          <p:nvPr/>
        </p:nvSpPr>
        <p:spPr>
          <a:xfrm>
            <a:off x="107504" y="764704"/>
            <a:ext cx="8957592" cy="4401205"/>
          </a:xfrm>
          <a:prstGeom prst="rect">
            <a:avLst/>
          </a:prstGeom>
          <a:solidFill>
            <a:srgbClr val="FFFFCC"/>
          </a:solidFill>
          <a:ln w="3175">
            <a:solidFill>
              <a:schemeClr val="tx1"/>
            </a:solidFill>
          </a:ln>
        </p:spPr>
        <p:txBody>
          <a:bodyPr wrap="square" rtlCol="0">
            <a:spAutoFit/>
          </a:bodyPr>
          <a:lstStyle/>
          <a:p>
            <a:r>
              <a:rPr lang="en-US" altLang="ja-JP" sz="2000" dirty="0" smtClean="0"/>
              <a:t>【</a:t>
            </a:r>
            <a:r>
              <a:rPr lang="ja-JP" altLang="en-US" sz="2000" dirty="0" smtClean="0"/>
              <a:t>労働安全衛生法</a:t>
            </a:r>
            <a:r>
              <a:rPr lang="en-US" altLang="ja-JP" sz="2000" dirty="0" smtClean="0"/>
              <a:t>】</a:t>
            </a:r>
          </a:p>
          <a:p>
            <a:r>
              <a:rPr lang="en-US" altLang="ja-JP" sz="2000" dirty="0" smtClean="0"/>
              <a:t>(</a:t>
            </a:r>
            <a:r>
              <a:rPr lang="ja-JP" altLang="ja-JP" sz="2000" dirty="0"/>
              <a:t>事業者の行うべき調査等</a:t>
            </a:r>
            <a:r>
              <a:rPr lang="en-US" altLang="ja-JP" sz="2000" dirty="0"/>
              <a:t>)</a:t>
            </a:r>
            <a:endParaRPr lang="ja-JP" altLang="ja-JP" sz="2000" dirty="0"/>
          </a:p>
          <a:p>
            <a:r>
              <a:rPr lang="ja-JP" altLang="ja-JP" sz="2000" dirty="0"/>
              <a:t>第</a:t>
            </a:r>
            <a:r>
              <a:rPr lang="en-US" altLang="ja-JP" sz="2000" dirty="0"/>
              <a:t>28</a:t>
            </a:r>
            <a:r>
              <a:rPr lang="ja-JP" altLang="ja-JP" sz="2000" dirty="0"/>
              <a:t>条の</a:t>
            </a:r>
            <a:r>
              <a:rPr lang="en-US" altLang="ja-JP" sz="2000" dirty="0"/>
              <a:t>2</a:t>
            </a:r>
            <a:r>
              <a:rPr lang="ja-JP" altLang="ja-JP" sz="2000" dirty="0"/>
              <a:t>　事業者は、</a:t>
            </a:r>
            <a:r>
              <a:rPr lang="ja-JP" altLang="ja-JP" sz="2000" u="sng" dirty="0"/>
              <a:t>厚生労働省令</a:t>
            </a:r>
            <a:r>
              <a:rPr lang="ja-JP" altLang="ja-JP" sz="2000" dirty="0"/>
              <a:t>で定めるところにより、建設物</a:t>
            </a:r>
            <a:r>
              <a:rPr lang="ja-JP" altLang="ja-JP" sz="2000" dirty="0" smtClean="0"/>
              <a:t>、設備</a:t>
            </a:r>
            <a:r>
              <a:rPr lang="ja-JP" altLang="ja-JP" sz="2000" dirty="0"/>
              <a:t>、</a:t>
            </a:r>
            <a:r>
              <a:rPr lang="ja-JP" altLang="ja-JP" sz="2000" dirty="0" smtClean="0"/>
              <a:t>原材</a:t>
            </a:r>
            <a:endParaRPr lang="en-US" altLang="ja-JP" sz="2000" dirty="0" smtClean="0"/>
          </a:p>
          <a:p>
            <a:r>
              <a:rPr lang="ja-JP" altLang="en-US" sz="2000" dirty="0"/>
              <a:t>　</a:t>
            </a:r>
            <a:r>
              <a:rPr lang="ja-JP" altLang="ja-JP" sz="2000" dirty="0" smtClean="0"/>
              <a:t>料</a:t>
            </a:r>
            <a:r>
              <a:rPr lang="ja-JP" altLang="ja-JP" sz="2000" dirty="0"/>
              <a:t>、ガス</a:t>
            </a:r>
            <a:r>
              <a:rPr lang="ja-JP" altLang="ja-JP" sz="2000" dirty="0" smtClean="0"/>
              <a:t>、蒸気</a:t>
            </a:r>
            <a:r>
              <a:rPr lang="ja-JP" altLang="ja-JP" sz="2000" dirty="0"/>
              <a:t>、粉</a:t>
            </a:r>
            <a:r>
              <a:rPr lang="ja-JP" altLang="ja-JP" sz="2000" dirty="0" err="1"/>
              <a:t>じん</a:t>
            </a:r>
            <a:r>
              <a:rPr lang="ja-JP" altLang="ja-JP" sz="2000" dirty="0"/>
              <a:t>等による、又は作業行動</a:t>
            </a:r>
            <a:r>
              <a:rPr lang="ja-JP" altLang="ja-JP" sz="2000" dirty="0" smtClean="0"/>
              <a:t>その他業務</a:t>
            </a:r>
            <a:r>
              <a:rPr lang="ja-JP" altLang="ja-JP" sz="2000" dirty="0"/>
              <a:t>に起因する危険性</a:t>
            </a:r>
            <a:r>
              <a:rPr lang="ja-JP" altLang="ja-JP" sz="2000" dirty="0" smtClean="0"/>
              <a:t>又</a:t>
            </a:r>
            <a:endParaRPr lang="en-US" altLang="ja-JP" sz="2000" dirty="0" smtClean="0"/>
          </a:p>
          <a:p>
            <a:r>
              <a:rPr lang="ja-JP" altLang="en-US" sz="2000" dirty="0"/>
              <a:t>　</a:t>
            </a:r>
            <a:r>
              <a:rPr lang="ja-JP" altLang="ja-JP" sz="2000" dirty="0" smtClean="0"/>
              <a:t>は</a:t>
            </a:r>
            <a:r>
              <a:rPr lang="ja-JP" altLang="ja-JP" sz="2000" dirty="0"/>
              <a:t>有害性等を</a:t>
            </a:r>
            <a:r>
              <a:rPr lang="ja-JP" altLang="ja-JP" sz="2000" dirty="0" smtClean="0"/>
              <a:t>調査し</a:t>
            </a:r>
            <a:r>
              <a:rPr lang="ja-JP" altLang="ja-JP" sz="2000" dirty="0"/>
              <a:t>、その結果に</a:t>
            </a:r>
            <a:r>
              <a:rPr lang="ja-JP" altLang="ja-JP" sz="2000" dirty="0" smtClean="0"/>
              <a:t>基づいて</a:t>
            </a:r>
            <a:r>
              <a:rPr lang="ja-JP" altLang="ja-JP" sz="2000" dirty="0"/>
              <a:t>、この法律又はこれに基づく命令の</a:t>
            </a:r>
            <a:r>
              <a:rPr lang="ja-JP" altLang="ja-JP" sz="2000" dirty="0" smtClean="0"/>
              <a:t>規</a:t>
            </a:r>
            <a:endParaRPr lang="en-US" altLang="ja-JP" sz="2000" dirty="0" smtClean="0"/>
          </a:p>
          <a:p>
            <a:r>
              <a:rPr lang="ja-JP" altLang="en-US" sz="2000" dirty="0"/>
              <a:t>　</a:t>
            </a:r>
            <a:r>
              <a:rPr lang="ja-JP" altLang="ja-JP" sz="2000" dirty="0" smtClean="0"/>
              <a:t>定</a:t>
            </a:r>
            <a:r>
              <a:rPr lang="ja-JP" altLang="ja-JP" sz="2000" dirty="0"/>
              <a:t>による措置を講ずる</a:t>
            </a:r>
            <a:r>
              <a:rPr lang="ja-JP" altLang="ja-JP" sz="2000" dirty="0" smtClean="0"/>
              <a:t>ほか、労働者</a:t>
            </a:r>
            <a:r>
              <a:rPr lang="ja-JP" altLang="ja-JP" sz="2000" dirty="0"/>
              <a:t>の危険又は健康障害を防止するため必要</a:t>
            </a:r>
            <a:r>
              <a:rPr lang="ja-JP" altLang="ja-JP" sz="2000" dirty="0" smtClean="0"/>
              <a:t>な</a:t>
            </a:r>
            <a:endParaRPr lang="en-US" altLang="ja-JP" sz="2000" dirty="0" smtClean="0"/>
          </a:p>
          <a:p>
            <a:r>
              <a:rPr lang="ja-JP" altLang="en-US" sz="2000" dirty="0"/>
              <a:t>　</a:t>
            </a:r>
            <a:r>
              <a:rPr lang="ja-JP" altLang="ja-JP" sz="2000" dirty="0" smtClean="0"/>
              <a:t>措置</a:t>
            </a:r>
            <a:r>
              <a:rPr lang="ja-JP" altLang="ja-JP" sz="2000" dirty="0"/>
              <a:t>を講</a:t>
            </a:r>
            <a:r>
              <a:rPr lang="ja-JP" altLang="ja-JP" sz="2000" dirty="0" smtClean="0"/>
              <a:t>ずるよう</a:t>
            </a:r>
            <a:r>
              <a:rPr lang="ja-JP" altLang="ja-JP" sz="2000" dirty="0"/>
              <a:t>に努めなければ</a:t>
            </a:r>
            <a:r>
              <a:rPr lang="ja-JP" altLang="ja-JP" sz="2000" dirty="0" smtClean="0"/>
              <a:t>ならない</a:t>
            </a:r>
            <a:r>
              <a:rPr lang="ja-JP" altLang="ja-JP" sz="2000" dirty="0"/>
              <a:t>。ただし、当該調査のうち、化学物質</a:t>
            </a:r>
            <a:r>
              <a:rPr lang="ja-JP" altLang="ja-JP" sz="2000" dirty="0" smtClean="0"/>
              <a:t>、</a:t>
            </a:r>
            <a:endParaRPr lang="en-US" altLang="ja-JP" sz="2000" dirty="0" smtClean="0"/>
          </a:p>
          <a:p>
            <a:r>
              <a:rPr lang="ja-JP" altLang="en-US" sz="2000" dirty="0" smtClean="0"/>
              <a:t>　</a:t>
            </a:r>
            <a:r>
              <a:rPr lang="ja-JP" altLang="ja-JP" sz="2000" dirty="0" smtClean="0"/>
              <a:t>化学</a:t>
            </a:r>
            <a:r>
              <a:rPr lang="ja-JP" altLang="ja-JP" sz="2000" dirty="0"/>
              <a:t>物質を含有する製剤その他の物で</a:t>
            </a:r>
            <a:r>
              <a:rPr lang="ja-JP" altLang="ja-JP" sz="2000" dirty="0" smtClean="0"/>
              <a:t>労働者の</a:t>
            </a:r>
            <a:r>
              <a:rPr lang="ja-JP" altLang="ja-JP" sz="2000" dirty="0"/>
              <a:t>危険又は</a:t>
            </a:r>
            <a:r>
              <a:rPr lang="ja-JP" altLang="ja-JP" sz="2000" dirty="0" smtClean="0"/>
              <a:t>健康障害</a:t>
            </a:r>
            <a:r>
              <a:rPr lang="ja-JP" altLang="ja-JP" sz="2000" dirty="0"/>
              <a:t>を生ずる</a:t>
            </a:r>
            <a:r>
              <a:rPr lang="ja-JP" altLang="ja-JP" sz="2000" dirty="0" err="1" smtClean="0"/>
              <a:t>お</a:t>
            </a:r>
            <a:endParaRPr lang="en-US" altLang="ja-JP" sz="2000" dirty="0" smtClean="0"/>
          </a:p>
          <a:p>
            <a:r>
              <a:rPr lang="ja-JP" altLang="en-US" sz="2000" dirty="0"/>
              <a:t>　</a:t>
            </a:r>
            <a:r>
              <a:rPr lang="ja-JP" altLang="ja-JP" sz="2000" dirty="0" smtClean="0"/>
              <a:t>それの</a:t>
            </a:r>
            <a:r>
              <a:rPr lang="ja-JP" altLang="ja-JP" sz="2000" dirty="0"/>
              <a:t>あるものに係るもの以外のものについては、</a:t>
            </a:r>
            <a:r>
              <a:rPr lang="ja-JP" altLang="ja-JP" sz="2000" dirty="0" smtClean="0"/>
              <a:t>製造業</a:t>
            </a:r>
            <a:r>
              <a:rPr lang="ja-JP" altLang="ja-JP" sz="2000" dirty="0"/>
              <a:t>その他</a:t>
            </a:r>
            <a:r>
              <a:rPr lang="ja-JP" altLang="ja-JP" sz="2000" u="sng" dirty="0"/>
              <a:t>厚生労働</a:t>
            </a:r>
            <a:r>
              <a:rPr lang="ja-JP" altLang="ja-JP" sz="2000" u="sng" dirty="0" smtClean="0"/>
              <a:t>省令</a:t>
            </a:r>
            <a:endParaRPr lang="en-US" altLang="ja-JP" sz="2000" u="sng" dirty="0" smtClean="0"/>
          </a:p>
          <a:p>
            <a:r>
              <a:rPr lang="ja-JP" altLang="en-US" sz="2000" dirty="0"/>
              <a:t>　</a:t>
            </a:r>
            <a:r>
              <a:rPr lang="ja-JP" altLang="ja-JP" sz="2000" u="sng" dirty="0" smtClean="0"/>
              <a:t>で</a:t>
            </a:r>
            <a:r>
              <a:rPr lang="ja-JP" altLang="ja-JP" sz="2000" u="sng" dirty="0"/>
              <a:t>定める業種</a:t>
            </a:r>
            <a:r>
              <a:rPr lang="ja-JP" altLang="ja-JP" sz="2000" dirty="0"/>
              <a:t>に属する事業者に限る。</a:t>
            </a:r>
          </a:p>
          <a:p>
            <a:r>
              <a:rPr lang="ja-JP" altLang="ja-JP" sz="2000" dirty="0"/>
              <a:t>②　厚生労働大臣は、前条</a:t>
            </a:r>
            <a:r>
              <a:rPr lang="ja-JP" altLang="ja-JP" sz="2000" dirty="0" smtClean="0"/>
              <a:t>第</a:t>
            </a:r>
            <a:r>
              <a:rPr lang="en-US" altLang="ja-JP" sz="2000" dirty="0" smtClean="0"/>
              <a:t>1</a:t>
            </a:r>
            <a:r>
              <a:rPr lang="ja-JP" altLang="ja-JP" sz="2000" dirty="0" smtClean="0"/>
              <a:t>項</a:t>
            </a:r>
            <a:r>
              <a:rPr lang="ja-JP" altLang="ja-JP" sz="2000" dirty="0"/>
              <a:t>及び</a:t>
            </a:r>
            <a:r>
              <a:rPr lang="ja-JP" altLang="ja-JP" sz="2000" dirty="0" smtClean="0"/>
              <a:t>第</a:t>
            </a:r>
            <a:r>
              <a:rPr lang="en-US" altLang="ja-JP" sz="2000" dirty="0" smtClean="0"/>
              <a:t>3</a:t>
            </a:r>
            <a:r>
              <a:rPr lang="ja-JP" altLang="ja-JP" sz="2000" dirty="0" smtClean="0"/>
              <a:t>項</a:t>
            </a:r>
            <a:r>
              <a:rPr lang="ja-JP" altLang="ja-JP" sz="2000" dirty="0"/>
              <a:t>に定めるもののほか</a:t>
            </a:r>
            <a:r>
              <a:rPr lang="ja-JP" altLang="ja-JP" sz="2000" dirty="0" smtClean="0"/>
              <a:t>、前項</a:t>
            </a:r>
            <a:r>
              <a:rPr lang="ja-JP" altLang="ja-JP" sz="2000" dirty="0"/>
              <a:t>の措置に</a:t>
            </a:r>
            <a:r>
              <a:rPr lang="ja-JP" altLang="ja-JP" sz="2000" dirty="0" smtClean="0"/>
              <a:t>関</a:t>
            </a:r>
            <a:endParaRPr lang="en-US" altLang="ja-JP" sz="2000" dirty="0" smtClean="0"/>
          </a:p>
          <a:p>
            <a:r>
              <a:rPr lang="ja-JP" altLang="en-US" sz="2000" dirty="0"/>
              <a:t>　</a:t>
            </a:r>
            <a:r>
              <a:rPr lang="ja-JP" altLang="ja-JP" sz="2000" dirty="0" smtClean="0"/>
              <a:t>して、その</a:t>
            </a:r>
            <a:r>
              <a:rPr lang="ja-JP" altLang="ja-JP" sz="2000" dirty="0"/>
              <a:t>適切かつ有効な実施を図るため必要</a:t>
            </a:r>
            <a:r>
              <a:rPr lang="ja-JP" altLang="ja-JP" sz="2000" dirty="0" smtClean="0"/>
              <a:t>な</a:t>
            </a:r>
            <a:r>
              <a:rPr lang="ja-JP" altLang="ja-JP" sz="2000" u="sng" dirty="0" smtClean="0"/>
              <a:t>指針</a:t>
            </a:r>
            <a:r>
              <a:rPr lang="ja-JP" altLang="ja-JP" sz="2000" dirty="0"/>
              <a:t>を公表するものとする。</a:t>
            </a:r>
          </a:p>
          <a:p>
            <a:r>
              <a:rPr lang="ja-JP" altLang="ja-JP" sz="2000" dirty="0"/>
              <a:t>③　厚生労働大臣は、前項の指針に従い、事業者又はその団体</a:t>
            </a:r>
            <a:r>
              <a:rPr lang="ja-JP" altLang="ja-JP" sz="2000" dirty="0" smtClean="0"/>
              <a:t>に対し</a:t>
            </a:r>
            <a:r>
              <a:rPr lang="ja-JP" altLang="ja-JP" sz="2000" dirty="0"/>
              <a:t>、必要な</a:t>
            </a:r>
            <a:r>
              <a:rPr lang="ja-JP" altLang="ja-JP" sz="2000" dirty="0" smtClean="0"/>
              <a:t>指</a:t>
            </a:r>
            <a:endParaRPr lang="en-US" altLang="ja-JP" sz="2000" dirty="0" smtClean="0"/>
          </a:p>
          <a:p>
            <a:r>
              <a:rPr lang="ja-JP" altLang="en-US" sz="2000" dirty="0"/>
              <a:t>　</a:t>
            </a:r>
            <a:r>
              <a:rPr lang="ja-JP" altLang="ja-JP" sz="2000" dirty="0" smtClean="0"/>
              <a:t>導</a:t>
            </a:r>
            <a:r>
              <a:rPr lang="ja-JP" altLang="ja-JP" sz="2000" dirty="0"/>
              <a:t>、</a:t>
            </a:r>
            <a:r>
              <a:rPr lang="ja-JP" altLang="ja-JP" sz="2000" dirty="0" smtClean="0"/>
              <a:t>援助等</a:t>
            </a:r>
            <a:r>
              <a:rPr lang="ja-JP" altLang="ja-JP" sz="2000" dirty="0"/>
              <a:t>を行うことができる</a:t>
            </a:r>
            <a:r>
              <a:rPr lang="ja-JP" altLang="ja-JP" sz="2000" dirty="0" smtClean="0"/>
              <a:t>。</a:t>
            </a:r>
            <a:endParaRPr lang="ja-JP" altLang="ja-JP" sz="2000" dirty="0"/>
          </a:p>
        </p:txBody>
      </p:sp>
      <p:sp>
        <p:nvSpPr>
          <p:cNvPr id="3" name="テキスト ボックス 2"/>
          <p:cNvSpPr txBox="1"/>
          <p:nvPr/>
        </p:nvSpPr>
        <p:spPr>
          <a:xfrm>
            <a:off x="107504" y="5351472"/>
            <a:ext cx="3816424" cy="369332"/>
          </a:xfrm>
          <a:prstGeom prst="rect">
            <a:avLst/>
          </a:prstGeom>
          <a:noFill/>
        </p:spPr>
        <p:txBody>
          <a:bodyPr wrap="square" rtlCol="0">
            <a:spAutoFit/>
          </a:bodyPr>
          <a:lstStyle/>
          <a:p>
            <a:r>
              <a:rPr kumimoji="1" lang="ja-JP" altLang="en-US" dirty="0" smtClean="0"/>
              <a:t>労働安全衛生規則第</a:t>
            </a:r>
            <a:r>
              <a:rPr kumimoji="1" lang="en-US" altLang="ja-JP" dirty="0" smtClean="0"/>
              <a:t>24</a:t>
            </a:r>
            <a:r>
              <a:rPr kumimoji="1" lang="ja-JP" altLang="en-US" dirty="0" smtClean="0"/>
              <a:t>条の</a:t>
            </a:r>
            <a:r>
              <a:rPr kumimoji="1" lang="en-US" altLang="ja-JP" dirty="0" smtClean="0"/>
              <a:t>11</a:t>
            </a:r>
            <a:r>
              <a:rPr kumimoji="1" lang="ja-JP" altLang="en-US" dirty="0" smtClean="0"/>
              <a:t>第</a:t>
            </a:r>
            <a:r>
              <a:rPr kumimoji="1" lang="en-US" altLang="ja-JP" dirty="0" smtClean="0"/>
              <a:t>1</a:t>
            </a:r>
            <a:r>
              <a:rPr kumimoji="1" lang="ja-JP" altLang="en-US" dirty="0" smtClean="0"/>
              <a:t>項</a:t>
            </a:r>
            <a:endParaRPr kumimoji="1" lang="ja-JP" altLang="en-US" dirty="0"/>
          </a:p>
        </p:txBody>
      </p:sp>
      <p:sp>
        <p:nvSpPr>
          <p:cNvPr id="5" name="テキスト ボックス 4"/>
          <p:cNvSpPr txBox="1"/>
          <p:nvPr/>
        </p:nvSpPr>
        <p:spPr>
          <a:xfrm>
            <a:off x="107504" y="5699700"/>
            <a:ext cx="3816424" cy="369332"/>
          </a:xfrm>
          <a:prstGeom prst="rect">
            <a:avLst/>
          </a:prstGeom>
          <a:noFill/>
        </p:spPr>
        <p:txBody>
          <a:bodyPr wrap="square" rtlCol="0">
            <a:spAutoFit/>
          </a:bodyPr>
          <a:lstStyle/>
          <a:p>
            <a:r>
              <a:rPr kumimoji="1" lang="ja-JP" altLang="en-US" dirty="0" smtClean="0"/>
              <a:t>労働安全衛生規則第</a:t>
            </a:r>
            <a:r>
              <a:rPr kumimoji="1" lang="en-US" altLang="ja-JP" dirty="0" smtClean="0"/>
              <a:t>24</a:t>
            </a:r>
            <a:r>
              <a:rPr kumimoji="1" lang="ja-JP" altLang="en-US" dirty="0" smtClean="0"/>
              <a:t>条の</a:t>
            </a:r>
            <a:r>
              <a:rPr kumimoji="1" lang="en-US" altLang="ja-JP" dirty="0" smtClean="0"/>
              <a:t>11</a:t>
            </a:r>
            <a:r>
              <a:rPr kumimoji="1" lang="ja-JP" altLang="en-US" dirty="0" smtClean="0"/>
              <a:t>第</a:t>
            </a:r>
            <a:r>
              <a:rPr kumimoji="1" lang="en-US" altLang="ja-JP" dirty="0" smtClean="0"/>
              <a:t>2</a:t>
            </a:r>
            <a:r>
              <a:rPr kumimoji="1" lang="ja-JP" altLang="en-US" dirty="0" smtClean="0"/>
              <a:t>項</a:t>
            </a:r>
            <a:endParaRPr kumimoji="1" lang="ja-JP" altLang="en-US" dirty="0"/>
          </a:p>
        </p:txBody>
      </p:sp>
      <p:sp>
        <p:nvSpPr>
          <p:cNvPr id="6" name="テキスト ボックス 5"/>
          <p:cNvSpPr txBox="1"/>
          <p:nvPr/>
        </p:nvSpPr>
        <p:spPr>
          <a:xfrm>
            <a:off x="107504" y="6069032"/>
            <a:ext cx="4824536" cy="369332"/>
          </a:xfrm>
          <a:prstGeom prst="rect">
            <a:avLst/>
          </a:prstGeom>
          <a:noFill/>
        </p:spPr>
        <p:txBody>
          <a:bodyPr wrap="square" rtlCol="0">
            <a:spAutoFit/>
          </a:bodyPr>
          <a:lstStyle/>
          <a:p>
            <a:r>
              <a:rPr lang="ja-JP" altLang="en-US" b="1" dirty="0">
                <a:solidFill>
                  <a:srgbClr val="002060"/>
                </a:solidFill>
                <a:latin typeface="ＭＳ Ｐゴシック" pitchFamily="50" charset="-128"/>
                <a:ea typeface="ＭＳ" charset="-128"/>
              </a:rPr>
              <a:t>危険性又は有害性等の調査等に関する指針</a:t>
            </a:r>
            <a:endParaRPr kumimoji="1" lang="ja-JP" altLang="en-US" dirty="0"/>
          </a:p>
        </p:txBody>
      </p:sp>
      <p:cxnSp>
        <p:nvCxnSpPr>
          <p:cNvPr id="8" name="直線コネクタ 7"/>
          <p:cNvCxnSpPr/>
          <p:nvPr/>
        </p:nvCxnSpPr>
        <p:spPr>
          <a:xfrm>
            <a:off x="3923928" y="1700808"/>
            <a:ext cx="432048" cy="3835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3779912" y="553613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5868144" y="3501008"/>
            <a:ext cx="1944216" cy="23833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endCxn id="5" idx="3"/>
          </p:cNvCxnSpPr>
          <p:nvPr/>
        </p:nvCxnSpPr>
        <p:spPr>
          <a:xfrm flipH="1">
            <a:off x="3923928" y="5884366"/>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5220072" y="4437112"/>
            <a:ext cx="648072" cy="1816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4586300" y="6253698"/>
            <a:ext cx="6337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50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9528" y="1052736"/>
            <a:ext cx="8750664" cy="5262979"/>
          </a:xfrm>
          <a:prstGeom prst="rect">
            <a:avLst/>
          </a:prstGeom>
          <a:noFill/>
        </p:spPr>
        <p:txBody>
          <a:bodyPr wrap="square" rtlCol="0">
            <a:spAutoFit/>
          </a:bodyPr>
          <a:lstStyle/>
          <a:p>
            <a:r>
              <a:rPr lang="en-US" altLang="ja-JP" sz="2400" dirty="0" smtClean="0"/>
              <a:t>【</a:t>
            </a:r>
            <a:r>
              <a:rPr lang="ja-JP" altLang="en-US" sz="2400" dirty="0" smtClean="0"/>
              <a:t>労働安全衛生規則</a:t>
            </a:r>
            <a:r>
              <a:rPr lang="en-US" altLang="ja-JP" sz="2400" dirty="0"/>
              <a:t>】</a:t>
            </a:r>
            <a:endParaRPr lang="en-US" altLang="ja-JP" sz="2400" dirty="0" smtClean="0"/>
          </a:p>
          <a:p>
            <a:r>
              <a:rPr lang="en-US" altLang="ja-JP" sz="2400" dirty="0" smtClean="0"/>
              <a:t>(</a:t>
            </a:r>
            <a:r>
              <a:rPr lang="ja-JP" altLang="ja-JP" sz="2400" dirty="0"/>
              <a:t>危険性又は有害性等の調査</a:t>
            </a:r>
            <a:r>
              <a:rPr lang="en-US" altLang="ja-JP" sz="2400" dirty="0"/>
              <a:t>)</a:t>
            </a:r>
            <a:endParaRPr lang="ja-JP" altLang="ja-JP" sz="2400" dirty="0"/>
          </a:p>
          <a:p>
            <a:r>
              <a:rPr lang="ja-JP" altLang="ja-JP" sz="2400" dirty="0"/>
              <a:t>第</a:t>
            </a:r>
            <a:r>
              <a:rPr lang="en-US" altLang="ja-JP" sz="2400" dirty="0"/>
              <a:t>24</a:t>
            </a:r>
            <a:r>
              <a:rPr lang="ja-JP" altLang="ja-JP" sz="2400" dirty="0"/>
              <a:t>条の</a:t>
            </a:r>
            <a:r>
              <a:rPr lang="en-US" altLang="ja-JP" sz="2400" dirty="0"/>
              <a:t>11</a:t>
            </a:r>
            <a:r>
              <a:rPr lang="ja-JP" altLang="ja-JP" sz="2400" dirty="0"/>
              <a:t>　法第</a:t>
            </a:r>
            <a:r>
              <a:rPr lang="en-US" altLang="ja-JP" sz="2400" dirty="0"/>
              <a:t>28</a:t>
            </a:r>
            <a:r>
              <a:rPr lang="ja-JP" altLang="ja-JP" sz="2400" dirty="0"/>
              <a:t>条の</a:t>
            </a:r>
            <a:r>
              <a:rPr lang="en-US" altLang="ja-JP" sz="2400" dirty="0"/>
              <a:t>2</a:t>
            </a:r>
            <a:r>
              <a:rPr lang="ja-JP" altLang="ja-JP" sz="2400" dirty="0"/>
              <a:t>第</a:t>
            </a:r>
            <a:r>
              <a:rPr lang="en-US" altLang="ja-JP" sz="2400" dirty="0"/>
              <a:t>1</a:t>
            </a:r>
            <a:r>
              <a:rPr lang="ja-JP" altLang="ja-JP" sz="2400" dirty="0"/>
              <a:t>項の危険性又は有害性等の</a:t>
            </a:r>
            <a:r>
              <a:rPr lang="ja-JP" altLang="ja-JP" sz="2400" dirty="0" smtClean="0"/>
              <a:t>調査</a:t>
            </a:r>
            <a:endParaRPr lang="en-US" altLang="ja-JP" sz="2400" dirty="0" smtClean="0"/>
          </a:p>
          <a:p>
            <a:r>
              <a:rPr lang="ja-JP" altLang="en-US" sz="2400" dirty="0"/>
              <a:t>　</a:t>
            </a:r>
            <a:r>
              <a:rPr lang="ja-JP" altLang="ja-JP" sz="2400" dirty="0" smtClean="0"/>
              <a:t>は、次</a:t>
            </a:r>
            <a:r>
              <a:rPr lang="ja-JP" altLang="ja-JP" sz="2400" dirty="0"/>
              <a:t>に掲げる時期に行うものとする。</a:t>
            </a:r>
          </a:p>
          <a:p>
            <a:r>
              <a:rPr lang="ja-JP" altLang="en-US" sz="2400" dirty="0" smtClean="0"/>
              <a:t>　</a:t>
            </a:r>
            <a:r>
              <a:rPr lang="en-US" altLang="ja-JP" sz="2400" dirty="0" smtClean="0"/>
              <a:t>1</a:t>
            </a:r>
            <a:r>
              <a:rPr lang="ja-JP" altLang="ja-JP" sz="2400" dirty="0"/>
              <a:t>　建設物を設置し、移転し、変更し、又は解体するとき。</a:t>
            </a:r>
          </a:p>
          <a:p>
            <a:r>
              <a:rPr lang="ja-JP" altLang="en-US" sz="2400" dirty="0" smtClean="0"/>
              <a:t>　</a:t>
            </a:r>
            <a:r>
              <a:rPr lang="en-US" altLang="ja-JP" sz="2400" dirty="0" smtClean="0"/>
              <a:t>2</a:t>
            </a:r>
            <a:r>
              <a:rPr lang="ja-JP" altLang="ja-JP" sz="2400" dirty="0"/>
              <a:t>　設備、原材料等を新規に採用し、又は変更するとき。</a:t>
            </a:r>
          </a:p>
          <a:p>
            <a:r>
              <a:rPr lang="ja-JP" altLang="en-US" sz="2400" dirty="0" smtClean="0"/>
              <a:t>　</a:t>
            </a:r>
            <a:r>
              <a:rPr lang="en-US" altLang="ja-JP" sz="2400" dirty="0" smtClean="0"/>
              <a:t>3</a:t>
            </a:r>
            <a:r>
              <a:rPr lang="ja-JP" altLang="ja-JP" sz="2400" dirty="0"/>
              <a:t>　作業方法又は作業手順を新規に採用し、又は変更するとき。</a:t>
            </a:r>
          </a:p>
          <a:p>
            <a:r>
              <a:rPr lang="ja-JP" altLang="en-US" sz="2400" dirty="0" smtClean="0"/>
              <a:t>　</a:t>
            </a:r>
            <a:r>
              <a:rPr lang="en-US" altLang="ja-JP" sz="2400" dirty="0" smtClean="0"/>
              <a:t>4</a:t>
            </a:r>
            <a:r>
              <a:rPr lang="ja-JP" altLang="ja-JP" sz="2400" dirty="0"/>
              <a:t>　前三号に掲げるもののほか、建設物、設備、原材料、ガス、</a:t>
            </a:r>
            <a:r>
              <a:rPr lang="ja-JP" altLang="ja-JP" sz="2400" dirty="0" smtClean="0"/>
              <a:t>蒸</a:t>
            </a:r>
            <a:endParaRPr lang="en-US" altLang="ja-JP" sz="2400" dirty="0" smtClean="0"/>
          </a:p>
          <a:p>
            <a:r>
              <a:rPr lang="ja-JP" altLang="en-US" sz="2400" dirty="0"/>
              <a:t>　</a:t>
            </a:r>
            <a:r>
              <a:rPr lang="ja-JP" altLang="ja-JP" sz="2400" dirty="0" smtClean="0"/>
              <a:t>気</a:t>
            </a:r>
            <a:r>
              <a:rPr lang="ja-JP" altLang="ja-JP" sz="2400" dirty="0"/>
              <a:t>、粉</a:t>
            </a:r>
            <a:r>
              <a:rPr lang="ja-JP" altLang="ja-JP" sz="2400" dirty="0" err="1"/>
              <a:t>じん</a:t>
            </a:r>
            <a:r>
              <a:rPr lang="ja-JP" altLang="ja-JP" sz="2400" dirty="0"/>
              <a:t>等による、又は作業行動その他業務に起因する</a:t>
            </a:r>
            <a:r>
              <a:rPr lang="ja-JP" altLang="ja-JP" sz="2400" dirty="0" smtClean="0"/>
              <a:t>危険</a:t>
            </a:r>
            <a:endParaRPr lang="en-US" altLang="ja-JP" sz="2400" dirty="0" smtClean="0"/>
          </a:p>
          <a:p>
            <a:r>
              <a:rPr lang="ja-JP" altLang="en-US" sz="2400" dirty="0"/>
              <a:t>　</a:t>
            </a:r>
            <a:r>
              <a:rPr lang="ja-JP" altLang="ja-JP" sz="2400" dirty="0" smtClean="0"/>
              <a:t>性</a:t>
            </a:r>
            <a:r>
              <a:rPr lang="ja-JP" altLang="ja-JP" sz="2400" dirty="0"/>
              <a:t>又は有害性等について変化が生じ、又は生ずるおそれが</a:t>
            </a:r>
            <a:r>
              <a:rPr lang="ja-JP" altLang="ja-JP" sz="2400" dirty="0" smtClean="0"/>
              <a:t>ある</a:t>
            </a:r>
            <a:endParaRPr lang="en-US" altLang="ja-JP" sz="2400" dirty="0" smtClean="0"/>
          </a:p>
          <a:p>
            <a:r>
              <a:rPr lang="ja-JP" altLang="en-US" sz="2400" dirty="0"/>
              <a:t>　</a:t>
            </a:r>
            <a:r>
              <a:rPr lang="ja-JP" altLang="ja-JP" sz="2400" dirty="0" smtClean="0"/>
              <a:t>とき</a:t>
            </a:r>
            <a:r>
              <a:rPr lang="ja-JP" altLang="ja-JP" sz="2400" dirty="0"/>
              <a:t>。</a:t>
            </a:r>
          </a:p>
          <a:p>
            <a:r>
              <a:rPr lang="ja-JP" altLang="ja-JP" sz="2400" dirty="0"/>
              <a:t>②　法第</a:t>
            </a:r>
            <a:r>
              <a:rPr lang="en-US" altLang="ja-JP" sz="2400" dirty="0"/>
              <a:t>28</a:t>
            </a:r>
            <a:r>
              <a:rPr lang="ja-JP" altLang="ja-JP" sz="2400" dirty="0"/>
              <a:t>条の</a:t>
            </a:r>
            <a:r>
              <a:rPr lang="en-US" altLang="ja-JP" sz="2400" dirty="0"/>
              <a:t>2</a:t>
            </a:r>
            <a:r>
              <a:rPr lang="ja-JP" altLang="ja-JP" sz="2400" dirty="0"/>
              <a:t>第</a:t>
            </a:r>
            <a:r>
              <a:rPr lang="en-US" altLang="ja-JP" sz="2400" dirty="0"/>
              <a:t>1</a:t>
            </a:r>
            <a:r>
              <a:rPr lang="ja-JP" altLang="ja-JP" sz="2400" dirty="0"/>
              <a:t>項ただし書の厚生労働省令で定める業種は</a:t>
            </a:r>
            <a:r>
              <a:rPr lang="ja-JP" altLang="ja-JP" sz="2400" dirty="0" smtClean="0"/>
              <a:t>、</a:t>
            </a:r>
            <a:endParaRPr lang="en-US" altLang="ja-JP" sz="2400" dirty="0" smtClean="0"/>
          </a:p>
          <a:p>
            <a:r>
              <a:rPr lang="ja-JP" altLang="en-US" sz="2400" dirty="0"/>
              <a:t>　</a:t>
            </a:r>
            <a:r>
              <a:rPr lang="ja-JP" altLang="ja-JP" sz="2400" dirty="0" smtClean="0"/>
              <a:t>令</a:t>
            </a:r>
            <a:r>
              <a:rPr lang="ja-JP" altLang="ja-JP" sz="2400" dirty="0"/>
              <a:t>第</a:t>
            </a:r>
            <a:r>
              <a:rPr lang="en-US" altLang="ja-JP" sz="2400" dirty="0"/>
              <a:t>2</a:t>
            </a:r>
            <a:r>
              <a:rPr lang="ja-JP" altLang="ja-JP" sz="2400" dirty="0"/>
              <a:t>条第</a:t>
            </a:r>
            <a:r>
              <a:rPr lang="en-US" altLang="ja-JP" sz="2400" dirty="0"/>
              <a:t>1</a:t>
            </a:r>
            <a:r>
              <a:rPr lang="ja-JP" altLang="ja-JP" sz="2400" dirty="0"/>
              <a:t>号に掲げる業種及び同条第</a:t>
            </a:r>
            <a:r>
              <a:rPr lang="en-US" altLang="ja-JP" sz="2400" dirty="0"/>
              <a:t>2</a:t>
            </a:r>
            <a:r>
              <a:rPr lang="ja-JP" altLang="ja-JP" sz="2400" dirty="0"/>
              <a:t>号に掲げる業種</a:t>
            </a:r>
            <a:r>
              <a:rPr lang="en-US" altLang="ja-JP" sz="2400" dirty="0"/>
              <a:t>(</a:t>
            </a:r>
            <a:r>
              <a:rPr lang="ja-JP" altLang="ja-JP" sz="2400" dirty="0" smtClean="0"/>
              <a:t>製造</a:t>
            </a:r>
            <a:endParaRPr lang="en-US" altLang="ja-JP" sz="2400" dirty="0" smtClean="0"/>
          </a:p>
          <a:p>
            <a:r>
              <a:rPr lang="ja-JP" altLang="en-US" sz="2400" dirty="0"/>
              <a:t>　</a:t>
            </a:r>
            <a:r>
              <a:rPr lang="ja-JP" altLang="ja-JP" sz="2400" dirty="0" smtClean="0"/>
              <a:t>業</a:t>
            </a:r>
            <a:r>
              <a:rPr lang="ja-JP" altLang="ja-JP" sz="2400" dirty="0"/>
              <a:t>を除く。</a:t>
            </a:r>
            <a:r>
              <a:rPr lang="en-US" altLang="ja-JP" sz="2400" dirty="0"/>
              <a:t>)</a:t>
            </a:r>
            <a:r>
              <a:rPr lang="ja-JP" altLang="ja-JP" sz="2400" dirty="0"/>
              <a:t>とする</a:t>
            </a:r>
            <a:r>
              <a:rPr lang="ja-JP" altLang="ja-JP" sz="2400" dirty="0" smtClean="0"/>
              <a:t>。</a:t>
            </a:r>
            <a:endParaRPr lang="ja-JP" altLang="ja-JP" sz="2400" dirty="0"/>
          </a:p>
        </p:txBody>
      </p:sp>
      <p:sp>
        <p:nvSpPr>
          <p:cNvPr id="2" name="テキスト ボックス 1"/>
          <p:cNvSpPr txBox="1"/>
          <p:nvPr/>
        </p:nvSpPr>
        <p:spPr>
          <a:xfrm>
            <a:off x="179528" y="260648"/>
            <a:ext cx="8750664" cy="523220"/>
          </a:xfrm>
          <a:prstGeom prst="rect">
            <a:avLst/>
          </a:prstGeom>
          <a:solidFill>
            <a:srgbClr val="E5F8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800" dirty="0" smtClean="0"/>
              <a:t>リスクアセスメントを実施すべき時期</a:t>
            </a:r>
            <a:endParaRPr kumimoji="1" lang="ja-JP" altLang="en-US" sz="2800" dirty="0"/>
          </a:p>
        </p:txBody>
      </p:sp>
    </p:spTree>
    <p:extLst>
      <p:ext uri="{BB962C8B-B14F-4D97-AF65-F5344CB8AC3E}">
        <p14:creationId xmlns:p14="http://schemas.microsoft.com/office/powerpoint/2010/main" val="3446558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260648"/>
            <a:ext cx="8784976" cy="2246769"/>
          </a:xfrm>
          <a:prstGeom prst="rect">
            <a:avLst/>
          </a:prstGeom>
          <a:noFill/>
          <a:ln w="3175">
            <a:solidFill>
              <a:schemeClr val="tx1"/>
            </a:solidFill>
          </a:ln>
        </p:spPr>
        <p:txBody>
          <a:bodyPr wrap="square" rtlCol="0">
            <a:spAutoFit/>
          </a:bodyPr>
          <a:lstStyle/>
          <a:p>
            <a:r>
              <a:rPr lang="ja-JP" altLang="en-US" sz="2800" dirty="0"/>
              <a:t>労働</a:t>
            </a:r>
            <a:r>
              <a:rPr lang="ja-JP" altLang="en-US" sz="2800" dirty="0" smtClean="0"/>
              <a:t>安全衛生法の一部を改正する法律（平成</a:t>
            </a:r>
            <a:r>
              <a:rPr lang="en-US" altLang="ja-JP" sz="2800" dirty="0" smtClean="0"/>
              <a:t>26</a:t>
            </a:r>
            <a:r>
              <a:rPr lang="ja-JP" altLang="en-US" sz="2800" dirty="0" smtClean="0"/>
              <a:t>年法律第</a:t>
            </a:r>
            <a:r>
              <a:rPr lang="en-US" altLang="ja-JP" sz="2800" dirty="0" smtClean="0"/>
              <a:t>82</a:t>
            </a:r>
            <a:r>
              <a:rPr lang="ja-JP" altLang="en-US" sz="2800" dirty="0" smtClean="0"/>
              <a:t>号）により、労働安全衛生法第</a:t>
            </a:r>
            <a:r>
              <a:rPr lang="en-US" altLang="ja-JP" sz="2800" dirty="0" smtClean="0"/>
              <a:t>57</a:t>
            </a:r>
            <a:r>
              <a:rPr lang="ja-JP" altLang="en-US" sz="2800" dirty="0" smtClean="0"/>
              <a:t>条の</a:t>
            </a:r>
            <a:r>
              <a:rPr lang="en-US" altLang="ja-JP" sz="2800" dirty="0" smtClean="0"/>
              <a:t>2</a:t>
            </a:r>
            <a:r>
              <a:rPr lang="ja-JP" altLang="en-US" sz="2800" dirty="0" smtClean="0"/>
              <a:t>の「</a:t>
            </a:r>
            <a:r>
              <a:rPr lang="ja-JP" altLang="en-US" sz="2800" b="1" dirty="0" smtClean="0">
                <a:solidFill>
                  <a:srgbClr val="FF0000"/>
                </a:solidFill>
              </a:rPr>
              <a:t>通知対象物</a:t>
            </a:r>
            <a:r>
              <a:rPr lang="ja-JP" altLang="en-US" sz="2800" dirty="0" smtClean="0"/>
              <a:t>」（</a:t>
            </a:r>
            <a:r>
              <a:rPr lang="en-US" altLang="ja-JP" sz="2800" dirty="0" smtClean="0"/>
              <a:t>640</a:t>
            </a:r>
            <a:r>
              <a:rPr lang="ja-JP" altLang="en-US" sz="2800" dirty="0" smtClean="0"/>
              <a:t>物質）についての「</a:t>
            </a:r>
            <a:r>
              <a:rPr lang="ja-JP" altLang="en-US" sz="2800" b="1" dirty="0" smtClean="0">
                <a:solidFill>
                  <a:srgbClr val="FF0000"/>
                </a:solidFill>
              </a:rPr>
              <a:t>リスクアセスメント</a:t>
            </a:r>
            <a:r>
              <a:rPr lang="ja-JP" altLang="en-US" sz="2800" dirty="0" smtClean="0"/>
              <a:t>」に実施は、事業者の</a:t>
            </a:r>
            <a:r>
              <a:rPr lang="ja-JP" altLang="en-US" sz="2800" b="1" dirty="0" smtClean="0">
                <a:solidFill>
                  <a:srgbClr val="FF0000"/>
                </a:solidFill>
              </a:rPr>
              <a:t>義務</a:t>
            </a:r>
            <a:r>
              <a:rPr lang="ja-JP" altLang="en-US" sz="2800" dirty="0" smtClean="0"/>
              <a:t>とされる（施行は法律公布の日から</a:t>
            </a:r>
            <a:r>
              <a:rPr lang="en-US" altLang="ja-JP" sz="2800" dirty="0" smtClean="0"/>
              <a:t>2</a:t>
            </a:r>
            <a:r>
              <a:rPr lang="ja-JP" altLang="en-US" sz="2800" dirty="0" smtClean="0"/>
              <a:t>年以内で政令で定められる日）。</a:t>
            </a:r>
            <a:endParaRPr kumimoji="1" lang="ja-JP" altLang="en-US" sz="2800" dirty="0"/>
          </a:p>
        </p:txBody>
      </p:sp>
      <p:sp>
        <p:nvSpPr>
          <p:cNvPr id="5" name="テキスト ボックス 4"/>
          <p:cNvSpPr txBox="1"/>
          <p:nvPr/>
        </p:nvSpPr>
        <p:spPr>
          <a:xfrm>
            <a:off x="107504" y="2708920"/>
            <a:ext cx="8928992" cy="3754874"/>
          </a:xfrm>
          <a:prstGeom prst="rect">
            <a:avLst/>
          </a:prstGeom>
          <a:noFill/>
        </p:spPr>
        <p:txBody>
          <a:bodyPr wrap="square" rtlCol="0">
            <a:spAutoFit/>
          </a:bodyPr>
          <a:lstStyle/>
          <a:p>
            <a:r>
              <a:rPr lang="en-US" altLang="ja-JP" dirty="0"/>
              <a:t>(</a:t>
            </a:r>
            <a:r>
              <a:rPr lang="ja-JP" altLang="en-US" dirty="0" smtClean="0"/>
              <a:t>第</a:t>
            </a:r>
            <a:r>
              <a:rPr lang="en-US" altLang="ja-JP" dirty="0" smtClean="0"/>
              <a:t>57</a:t>
            </a:r>
            <a:r>
              <a:rPr lang="ja-JP" altLang="en-US" dirty="0" smtClean="0"/>
              <a:t>条第</a:t>
            </a:r>
            <a:r>
              <a:rPr lang="en-US" altLang="ja-JP" dirty="0" smtClean="0"/>
              <a:t>1</a:t>
            </a:r>
            <a:r>
              <a:rPr lang="ja-JP" altLang="en-US" dirty="0" smtClean="0"/>
              <a:t>項</a:t>
            </a:r>
            <a:r>
              <a:rPr lang="ja-JP" altLang="en-US" dirty="0"/>
              <a:t>の政令で定める物及び通知対象物について事業者が行うべき調査等</a:t>
            </a:r>
            <a:r>
              <a:rPr lang="en-US" altLang="ja-JP" dirty="0"/>
              <a:t>) </a:t>
            </a:r>
            <a:endParaRPr lang="en-US" altLang="ja-JP" dirty="0" smtClean="0"/>
          </a:p>
          <a:p>
            <a:r>
              <a:rPr lang="ja-JP" altLang="en-US" sz="2000" dirty="0" smtClean="0"/>
              <a:t>第</a:t>
            </a:r>
            <a:r>
              <a:rPr lang="en-US" altLang="ja-JP" sz="2000" dirty="0" smtClean="0"/>
              <a:t>57</a:t>
            </a:r>
            <a:r>
              <a:rPr lang="ja-JP" altLang="en-US" sz="2000" dirty="0" smtClean="0"/>
              <a:t>条の</a:t>
            </a:r>
            <a:r>
              <a:rPr lang="en-US" altLang="ja-JP" sz="2000" dirty="0" smtClean="0"/>
              <a:t>3</a:t>
            </a:r>
            <a:r>
              <a:rPr lang="ja-JP" altLang="en-US" sz="2000" dirty="0"/>
              <a:t>　事業者は、厚生労働省令で定めるところにより、</a:t>
            </a:r>
            <a:r>
              <a:rPr lang="ja-JP" altLang="en-US" sz="2000" dirty="0" smtClean="0"/>
              <a:t>第</a:t>
            </a:r>
            <a:r>
              <a:rPr lang="en-US" altLang="ja-JP" sz="2000" dirty="0" smtClean="0"/>
              <a:t>57</a:t>
            </a:r>
            <a:r>
              <a:rPr lang="ja-JP" altLang="en-US" sz="2000" dirty="0" smtClean="0"/>
              <a:t>条第</a:t>
            </a:r>
            <a:r>
              <a:rPr lang="en-US" altLang="ja-JP" sz="2000" dirty="0" smtClean="0"/>
              <a:t>1</a:t>
            </a:r>
            <a:r>
              <a:rPr lang="ja-JP" altLang="en-US" sz="2000" dirty="0" smtClean="0"/>
              <a:t>項</a:t>
            </a:r>
            <a:r>
              <a:rPr lang="ja-JP" altLang="en-US" sz="2000" dirty="0"/>
              <a:t>の</a:t>
            </a:r>
            <a:r>
              <a:rPr lang="ja-JP" altLang="en-US" sz="2000" dirty="0" smtClean="0"/>
              <a:t>政令</a:t>
            </a:r>
            <a:endParaRPr lang="en-US" altLang="ja-JP" sz="2000" dirty="0" smtClean="0"/>
          </a:p>
          <a:p>
            <a:r>
              <a:rPr lang="ja-JP" altLang="en-US" sz="2000" dirty="0"/>
              <a:t>　</a:t>
            </a:r>
            <a:r>
              <a:rPr lang="ja-JP" altLang="en-US" sz="2000" dirty="0" smtClean="0"/>
              <a:t>で</a:t>
            </a:r>
            <a:r>
              <a:rPr lang="ja-JP" altLang="en-US" sz="2000" dirty="0"/>
              <a:t>定める</a:t>
            </a:r>
            <a:r>
              <a:rPr lang="ja-JP" altLang="en-US" sz="2000" dirty="0" smtClean="0"/>
              <a:t>物及び</a:t>
            </a:r>
            <a:r>
              <a:rPr lang="ja-JP" altLang="en-US" sz="2000" dirty="0"/>
              <a:t>通知対象物による危険性又は有害性等を調査しなければなら</a:t>
            </a:r>
            <a:r>
              <a:rPr lang="ja-JP" altLang="en-US" sz="2000" dirty="0" err="1" smtClean="0"/>
              <a:t>な</a:t>
            </a:r>
            <a:endParaRPr lang="en-US" altLang="ja-JP" sz="2000" dirty="0" smtClean="0"/>
          </a:p>
          <a:p>
            <a:r>
              <a:rPr lang="ja-JP" altLang="en-US" sz="2000" dirty="0"/>
              <a:t>　</a:t>
            </a:r>
            <a:r>
              <a:rPr lang="ja-JP" altLang="en-US" sz="2000" dirty="0" smtClean="0"/>
              <a:t>い</a:t>
            </a:r>
            <a:r>
              <a:rPr lang="ja-JP" altLang="en-US" sz="2000" dirty="0"/>
              <a:t>。 </a:t>
            </a:r>
            <a:endParaRPr lang="en-US" altLang="ja-JP" sz="2000" dirty="0" smtClean="0"/>
          </a:p>
          <a:p>
            <a:r>
              <a:rPr lang="ja-JP" altLang="en-US" sz="2000" dirty="0" smtClean="0"/>
              <a:t>②</a:t>
            </a:r>
            <a:r>
              <a:rPr lang="ja-JP" altLang="en-US" sz="2000" dirty="0"/>
              <a:t>　事業者は、前項の調査の結果に基づいて、この法律又はこれに基づく命令</a:t>
            </a:r>
            <a:r>
              <a:rPr lang="ja-JP" altLang="en-US" sz="2000" dirty="0" smtClean="0"/>
              <a:t>の</a:t>
            </a:r>
            <a:endParaRPr lang="en-US" altLang="ja-JP" sz="2000" dirty="0" smtClean="0"/>
          </a:p>
          <a:p>
            <a:r>
              <a:rPr lang="ja-JP" altLang="en-US" sz="2000" dirty="0"/>
              <a:t>　</a:t>
            </a:r>
            <a:r>
              <a:rPr lang="ja-JP" altLang="en-US" sz="2000" dirty="0" smtClean="0"/>
              <a:t>規定</a:t>
            </a:r>
            <a:r>
              <a:rPr lang="ja-JP" altLang="en-US" sz="2000" dirty="0"/>
              <a:t>による措置を講</a:t>
            </a:r>
            <a:r>
              <a:rPr lang="ja-JP" altLang="en-US" sz="2000" dirty="0" smtClean="0"/>
              <a:t>ずるほか</a:t>
            </a:r>
            <a:r>
              <a:rPr lang="ja-JP" altLang="en-US" sz="2000" dirty="0"/>
              <a:t>、労働者の危険又は健康障害を防止するため</a:t>
            </a:r>
            <a:r>
              <a:rPr lang="ja-JP" altLang="en-US" sz="2000" dirty="0" smtClean="0"/>
              <a:t>必要</a:t>
            </a:r>
            <a:endParaRPr lang="en-US" altLang="ja-JP" sz="2000" dirty="0" smtClean="0"/>
          </a:p>
          <a:p>
            <a:r>
              <a:rPr lang="ja-JP" altLang="en-US" sz="2000" dirty="0"/>
              <a:t>　</a:t>
            </a:r>
            <a:r>
              <a:rPr lang="ja-JP" altLang="en-US" sz="2000" dirty="0" smtClean="0"/>
              <a:t>な</a:t>
            </a:r>
            <a:r>
              <a:rPr lang="ja-JP" altLang="en-US" sz="2000" dirty="0"/>
              <a:t>措置を講ずるように努めなければならない</a:t>
            </a:r>
            <a:r>
              <a:rPr lang="ja-JP" altLang="en-US" sz="2000" dirty="0" smtClean="0"/>
              <a:t>。</a:t>
            </a:r>
            <a:endParaRPr lang="en-US" altLang="ja-JP" sz="2000" dirty="0" smtClean="0"/>
          </a:p>
          <a:p>
            <a:r>
              <a:rPr lang="ja-JP" altLang="en-US" sz="2000" dirty="0" smtClean="0"/>
              <a:t> </a:t>
            </a:r>
            <a:r>
              <a:rPr lang="ja-JP" altLang="en-US" sz="2000" dirty="0"/>
              <a:t>３　厚生労働大臣は、</a:t>
            </a:r>
            <a:r>
              <a:rPr lang="ja-JP" altLang="en-US" sz="2000" dirty="0" smtClean="0"/>
              <a:t>第</a:t>
            </a:r>
            <a:r>
              <a:rPr lang="en-US" altLang="ja-JP" sz="2000" dirty="0" smtClean="0"/>
              <a:t>28</a:t>
            </a:r>
            <a:r>
              <a:rPr lang="ja-JP" altLang="en-US" sz="2000" dirty="0" smtClean="0"/>
              <a:t>条第</a:t>
            </a:r>
            <a:r>
              <a:rPr lang="en-US" altLang="ja-JP" sz="2000" dirty="0" smtClean="0"/>
              <a:t>1</a:t>
            </a:r>
            <a:r>
              <a:rPr lang="ja-JP" altLang="en-US" sz="2000" dirty="0" smtClean="0"/>
              <a:t>項</a:t>
            </a:r>
            <a:r>
              <a:rPr lang="ja-JP" altLang="en-US" sz="2000" dirty="0"/>
              <a:t>及び</a:t>
            </a:r>
            <a:r>
              <a:rPr lang="ja-JP" altLang="en-US" sz="2000" dirty="0" smtClean="0"/>
              <a:t>第</a:t>
            </a:r>
            <a:r>
              <a:rPr lang="en-US" altLang="ja-JP" sz="2000" dirty="0" smtClean="0"/>
              <a:t>3</a:t>
            </a:r>
            <a:r>
              <a:rPr lang="ja-JP" altLang="en-US" sz="2000" dirty="0" smtClean="0"/>
              <a:t>項</a:t>
            </a:r>
            <a:r>
              <a:rPr lang="ja-JP" altLang="en-US" sz="2000" dirty="0"/>
              <a:t>に定めるもののほか、前二項の</a:t>
            </a:r>
            <a:r>
              <a:rPr lang="ja-JP" altLang="en-US" sz="2000" dirty="0" smtClean="0"/>
              <a:t>措</a:t>
            </a:r>
            <a:endParaRPr lang="en-US" altLang="ja-JP" sz="2000" dirty="0" smtClean="0"/>
          </a:p>
          <a:p>
            <a:r>
              <a:rPr lang="ja-JP" altLang="en-US" sz="2000" dirty="0"/>
              <a:t>　</a:t>
            </a:r>
            <a:r>
              <a:rPr lang="ja-JP" altLang="en-US" sz="2000" dirty="0" smtClean="0"/>
              <a:t>置</a:t>
            </a:r>
            <a:r>
              <a:rPr lang="ja-JP" altLang="en-US" sz="2000" dirty="0"/>
              <a:t>に関して、その</a:t>
            </a:r>
            <a:r>
              <a:rPr lang="ja-JP" altLang="en-US" sz="2000" dirty="0" smtClean="0"/>
              <a:t>適切</a:t>
            </a:r>
            <a:r>
              <a:rPr lang="ja-JP" altLang="en-US" sz="2000" dirty="0"/>
              <a:t>かつ有効な実施を図るため必要な指針を公表するもの</a:t>
            </a:r>
            <a:r>
              <a:rPr lang="ja-JP" altLang="en-US" sz="2000" dirty="0" smtClean="0"/>
              <a:t>と</a:t>
            </a:r>
            <a:endParaRPr lang="en-US" altLang="ja-JP" sz="2000" dirty="0" smtClean="0"/>
          </a:p>
          <a:p>
            <a:r>
              <a:rPr lang="ja-JP" altLang="en-US" sz="2000" dirty="0"/>
              <a:t>　</a:t>
            </a:r>
            <a:r>
              <a:rPr lang="ja-JP" altLang="en-US" sz="2000" dirty="0" smtClean="0"/>
              <a:t>する。</a:t>
            </a:r>
            <a:endParaRPr lang="en-US" altLang="ja-JP" sz="2000" dirty="0" smtClean="0"/>
          </a:p>
          <a:p>
            <a:r>
              <a:rPr lang="ja-JP" altLang="en-US" sz="2000" dirty="0" smtClean="0"/>
              <a:t> </a:t>
            </a:r>
            <a:r>
              <a:rPr lang="ja-JP" altLang="en-US" sz="2000" dirty="0"/>
              <a:t>４　厚生労働大臣は、前項の指針に従い、事業者又はその団体に対し、必要な</a:t>
            </a:r>
            <a:r>
              <a:rPr lang="ja-JP" altLang="en-US" sz="2000" dirty="0" smtClean="0"/>
              <a:t>指</a:t>
            </a:r>
            <a:endParaRPr lang="en-US" altLang="ja-JP" sz="2000" dirty="0" smtClean="0"/>
          </a:p>
          <a:p>
            <a:r>
              <a:rPr lang="ja-JP" altLang="en-US" sz="2000" dirty="0"/>
              <a:t>　</a:t>
            </a:r>
            <a:r>
              <a:rPr lang="ja-JP" altLang="en-US" sz="2000" dirty="0" smtClean="0"/>
              <a:t>導</a:t>
            </a:r>
            <a:r>
              <a:rPr lang="ja-JP" altLang="en-US" sz="2000" dirty="0"/>
              <a:t>、援助等を行うこと</a:t>
            </a:r>
            <a:r>
              <a:rPr lang="ja-JP" altLang="en-US" sz="2000" dirty="0" smtClean="0"/>
              <a:t>ができる</a:t>
            </a:r>
            <a:r>
              <a:rPr lang="ja-JP" altLang="en-US" sz="2000" dirty="0"/>
              <a:t>。 </a:t>
            </a:r>
            <a:endParaRPr kumimoji="1" lang="ja-JP" altLang="en-US" sz="2000" dirty="0"/>
          </a:p>
        </p:txBody>
      </p:sp>
    </p:spTree>
    <p:extLst>
      <p:ext uri="{BB962C8B-B14F-4D97-AF65-F5344CB8AC3E}">
        <p14:creationId xmlns:p14="http://schemas.microsoft.com/office/powerpoint/2010/main" val="398689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サブタイトル 2"/>
          <p:cNvSpPr txBox="1">
            <a:spLocks/>
          </p:cNvSpPr>
          <p:nvPr/>
        </p:nvSpPr>
        <p:spPr bwMode="auto">
          <a:xfrm>
            <a:off x="251519" y="172117"/>
            <a:ext cx="8767808" cy="592588"/>
          </a:xfrm>
          <a:prstGeom prst="rect">
            <a:avLst/>
          </a:prstGeom>
          <a:solidFill>
            <a:srgbClr val="E5F8FF"/>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3200" b="1" dirty="0" smtClean="0">
                <a:solidFill>
                  <a:srgbClr val="000099"/>
                </a:solidFill>
                <a:latin typeface="Calibri" pitchFamily="34" charset="0"/>
                <a:ea typeface="ＭＳ Ｐゴシック" pitchFamily="50" charset="-128"/>
              </a:rPr>
              <a:t>リスクアセスメント</a:t>
            </a:r>
            <a:r>
              <a:rPr lang="ja-JP" altLang="en-US" sz="3200" b="1" dirty="0">
                <a:solidFill>
                  <a:srgbClr val="000099"/>
                </a:solidFill>
                <a:latin typeface="Calibri" pitchFamily="34" charset="0"/>
                <a:ea typeface="ＭＳ Ｐゴシック" pitchFamily="50" charset="-128"/>
              </a:rPr>
              <a:t>の指針</a:t>
            </a:r>
          </a:p>
        </p:txBody>
      </p:sp>
      <p:cxnSp>
        <p:nvCxnSpPr>
          <p:cNvPr id="5" name="直線コネクタ 4"/>
          <p:cNvCxnSpPr/>
          <p:nvPr/>
        </p:nvCxnSpPr>
        <p:spPr>
          <a:xfrm>
            <a:off x="251519" y="980728"/>
            <a:ext cx="856863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242" name="サブタイトル 2"/>
          <p:cNvSpPr txBox="1">
            <a:spLocks/>
          </p:cNvSpPr>
          <p:nvPr/>
        </p:nvSpPr>
        <p:spPr bwMode="auto">
          <a:xfrm>
            <a:off x="278938" y="3005571"/>
            <a:ext cx="8712969" cy="2071589"/>
          </a:xfrm>
          <a:prstGeom prst="rect">
            <a:avLst/>
          </a:prstGeom>
          <a:noFill/>
          <a:ln w="28575">
            <a:solidFill>
              <a:schemeClr val="bg1">
                <a:lumMod val="50000"/>
              </a:schemeClr>
            </a:solidFill>
            <a:miter lim="800000"/>
            <a:headEnd/>
            <a:tailEnd/>
          </a:ln>
        </p:spPr>
        <p:txBody>
          <a:bodyPr/>
          <a:lstStyle/>
          <a:p>
            <a:pPr marL="342900" indent="-342900">
              <a:spcBef>
                <a:spcPts val="1200"/>
              </a:spcBef>
              <a:defRPr/>
            </a:pPr>
            <a:r>
              <a:rPr lang="ja-JP" altLang="ja-JP" sz="2800" b="1" dirty="0">
                <a:solidFill>
                  <a:srgbClr val="002060"/>
                </a:solidFill>
                <a:latin typeface="ＭＳ ゴシック" pitchFamily="49" charset="-128"/>
                <a:ea typeface="ＭＳ ゴシック" pitchFamily="49" charset="-128"/>
              </a:rPr>
              <a:t>「リスクアセスメント指針」</a:t>
            </a:r>
            <a:endParaRPr lang="en-US" altLang="ja-JP" sz="2800" b="1" dirty="0">
              <a:solidFill>
                <a:srgbClr val="002060"/>
              </a:solidFill>
              <a:latin typeface="ＭＳ ゴシック" pitchFamily="49" charset="-128"/>
              <a:ea typeface="ＭＳ ゴシック" pitchFamily="49" charset="-128"/>
            </a:endParaRPr>
          </a:p>
          <a:p>
            <a:pPr marL="342900" indent="-342900">
              <a:spcBef>
                <a:spcPts val="1200"/>
              </a:spcBef>
              <a:defRPr/>
            </a:pPr>
            <a:r>
              <a:rPr lang="ja-JP" altLang="en-US" sz="2800" b="1" dirty="0">
                <a:latin typeface="ＭＳ ゴシック" pitchFamily="49" charset="-128"/>
                <a:ea typeface="ＭＳ ゴシック" pitchFamily="49" charset="-128"/>
              </a:rPr>
              <a:t>　</a:t>
            </a:r>
            <a:r>
              <a:rPr lang="ja-JP" altLang="ja-JP" sz="2800" b="1" dirty="0">
                <a:latin typeface="ＭＳ ゴシック" pitchFamily="49" charset="-128"/>
                <a:ea typeface="ＭＳ ゴシック" pitchFamily="49" charset="-128"/>
              </a:rPr>
              <a:t>安衛法第</a:t>
            </a:r>
            <a:r>
              <a:rPr lang="en-US" altLang="ja-JP" sz="2800" b="1" dirty="0">
                <a:latin typeface="ＭＳ ゴシック" pitchFamily="49" charset="-128"/>
                <a:ea typeface="ＭＳ ゴシック" pitchFamily="49" charset="-128"/>
              </a:rPr>
              <a:t>28</a:t>
            </a:r>
            <a:r>
              <a:rPr lang="ja-JP" altLang="ja-JP" sz="2800" b="1" dirty="0">
                <a:latin typeface="ＭＳ ゴシック" pitchFamily="49" charset="-128"/>
                <a:ea typeface="ＭＳ ゴシック" pitchFamily="49" charset="-128"/>
              </a:rPr>
              <a:t>条の</a:t>
            </a:r>
            <a:r>
              <a:rPr lang="en-US" altLang="ja-JP" sz="2800" b="1" dirty="0">
                <a:latin typeface="ＭＳ ゴシック" pitchFamily="49" charset="-128"/>
                <a:ea typeface="ＭＳ ゴシック" pitchFamily="49" charset="-128"/>
              </a:rPr>
              <a:t>2</a:t>
            </a:r>
            <a:r>
              <a:rPr lang="ja-JP" altLang="ja-JP" sz="2800" b="1" dirty="0">
                <a:latin typeface="ＭＳ ゴシック" pitchFamily="49" charset="-128"/>
                <a:ea typeface="ＭＳ ゴシック" pitchFamily="49" charset="-128"/>
              </a:rPr>
              <a:t>第</a:t>
            </a:r>
            <a:r>
              <a:rPr lang="en-US" altLang="ja-JP" sz="2800" b="1" dirty="0">
                <a:latin typeface="ＭＳ ゴシック" pitchFamily="49" charset="-128"/>
                <a:ea typeface="ＭＳ ゴシック" pitchFamily="49" charset="-128"/>
              </a:rPr>
              <a:t>2</a:t>
            </a:r>
            <a:r>
              <a:rPr lang="ja-JP" altLang="ja-JP" sz="2800" b="1" dirty="0">
                <a:latin typeface="ＭＳ ゴシック" pitchFamily="49" charset="-128"/>
                <a:ea typeface="ＭＳ ゴシック" pitchFamily="49" charset="-128"/>
              </a:rPr>
              <a:t>項の規定に基づいて厚生労働大臣が、リスクアセスメントの適切かつ有効な実施を図るために公表するガイドライン</a:t>
            </a:r>
            <a:endParaRPr lang="ja-JP" altLang="en-US" sz="2800" b="1" dirty="0">
              <a:solidFill>
                <a:srgbClr val="002060"/>
              </a:solidFill>
              <a:latin typeface="ＭＳ ゴシック" pitchFamily="49" charset="-128"/>
              <a:ea typeface="ＭＳ ゴシック" pitchFamily="49" charset="-128"/>
            </a:endParaRPr>
          </a:p>
        </p:txBody>
      </p:sp>
      <p:pic>
        <p:nvPicPr>
          <p:cNvPr id="17413" name="Picture 5" descr="RAとは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184" y="4509119"/>
            <a:ext cx="1274763"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1"/>
          <p:cNvSpPr>
            <a:spLocks noChangeArrowheads="1"/>
          </p:cNvSpPr>
          <p:nvPr/>
        </p:nvSpPr>
        <p:spPr bwMode="auto">
          <a:xfrm>
            <a:off x="234351" y="1052736"/>
            <a:ext cx="878497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66675"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spcBef>
                <a:spcPct val="0"/>
              </a:spcBef>
              <a:buClrTx/>
              <a:buSzTx/>
              <a:buFontTx/>
              <a:buNone/>
            </a:pPr>
            <a:r>
              <a:rPr lang="ja-JP" altLang="en-US" sz="2800" b="1" dirty="0" smtClean="0">
                <a:solidFill>
                  <a:srgbClr val="002060"/>
                </a:solidFill>
                <a:latin typeface="HGP平成角ｺﾞｼｯｸ体W9" panose="020B0A00000000000000" pitchFamily="50" charset="-128"/>
                <a:ea typeface="HGP平成角ｺﾞｼｯｸ体W9" panose="020B0A00000000000000" pitchFamily="50" charset="-128"/>
              </a:rPr>
              <a:t>危険性</a:t>
            </a:r>
            <a:r>
              <a:rPr lang="ja-JP" altLang="en-US" sz="2800" b="1" dirty="0">
                <a:solidFill>
                  <a:srgbClr val="002060"/>
                </a:solidFill>
                <a:latin typeface="HGP平成角ｺﾞｼｯｸ体W9" panose="020B0A00000000000000" pitchFamily="50" charset="-128"/>
                <a:ea typeface="HGP平成角ｺﾞｼｯｸ体W9" panose="020B0A00000000000000" pitchFamily="50" charset="-128"/>
              </a:rPr>
              <a:t>又は有害性等の調査等に関する</a:t>
            </a:r>
            <a:r>
              <a:rPr lang="ja-JP" altLang="en-US" sz="2800" b="1" dirty="0" smtClean="0">
                <a:solidFill>
                  <a:srgbClr val="002060"/>
                </a:solidFill>
                <a:latin typeface="HGP平成角ｺﾞｼｯｸ体W9" panose="020B0A00000000000000" pitchFamily="50" charset="-128"/>
                <a:ea typeface="HGP平成角ｺﾞｼｯｸ体W9" panose="020B0A00000000000000" pitchFamily="50" charset="-128"/>
              </a:rPr>
              <a:t>指針</a:t>
            </a:r>
            <a:endParaRPr lang="en-US" altLang="ja-JP" sz="2800" b="1" dirty="0" smtClean="0">
              <a:solidFill>
                <a:srgbClr val="002060"/>
              </a:solidFill>
              <a:latin typeface="HGP平成角ｺﾞｼｯｸ体W9" panose="020B0A00000000000000" pitchFamily="50" charset="-128"/>
              <a:ea typeface="HGP平成角ｺﾞｼｯｸ体W9" panose="020B0A00000000000000" pitchFamily="50" charset="-128"/>
            </a:endParaRPr>
          </a:p>
          <a:p>
            <a:pPr algn="ctr">
              <a:spcBef>
                <a:spcPct val="0"/>
              </a:spcBef>
              <a:buClrTx/>
              <a:buSzTx/>
              <a:buFontTx/>
              <a:buNone/>
            </a:pPr>
            <a:r>
              <a:rPr lang="ja-JP" altLang="en-US" sz="2800" b="1" dirty="0" smtClean="0">
                <a:solidFill>
                  <a:srgbClr val="002060"/>
                </a:solidFill>
                <a:latin typeface="ＭＳ Ｐゴシック" pitchFamily="50" charset="-128"/>
                <a:ea typeface="ＭＳ" charset="-128"/>
              </a:rPr>
              <a:t>（平成</a:t>
            </a:r>
            <a:r>
              <a:rPr lang="en-US" altLang="ja-JP" sz="2800" b="1" dirty="0" smtClean="0">
                <a:solidFill>
                  <a:srgbClr val="002060"/>
                </a:solidFill>
                <a:latin typeface="ＭＳ Ｐゴシック" pitchFamily="50" charset="-128"/>
                <a:ea typeface="ＭＳ" charset="-128"/>
              </a:rPr>
              <a:t>18</a:t>
            </a:r>
            <a:r>
              <a:rPr lang="ja-JP" altLang="en-US" sz="2800" b="1" dirty="0" smtClean="0">
                <a:solidFill>
                  <a:srgbClr val="002060"/>
                </a:solidFill>
                <a:latin typeface="ＭＳ Ｐゴシック" pitchFamily="50" charset="-128"/>
                <a:ea typeface="ＭＳ" charset="-128"/>
              </a:rPr>
              <a:t>年指針公示第</a:t>
            </a:r>
            <a:r>
              <a:rPr lang="en-US" altLang="ja-JP" sz="2800" b="1" dirty="0" smtClean="0">
                <a:solidFill>
                  <a:srgbClr val="002060"/>
                </a:solidFill>
                <a:latin typeface="ＭＳ Ｐゴシック" pitchFamily="50" charset="-128"/>
                <a:ea typeface="ＭＳ" charset="-128"/>
              </a:rPr>
              <a:t>1</a:t>
            </a:r>
            <a:r>
              <a:rPr lang="ja-JP" altLang="en-US" sz="2800" b="1" dirty="0" smtClean="0">
                <a:solidFill>
                  <a:srgbClr val="002060"/>
                </a:solidFill>
                <a:latin typeface="ＭＳ Ｐゴシック" pitchFamily="50" charset="-128"/>
                <a:ea typeface="ＭＳ" charset="-128"/>
              </a:rPr>
              <a:t>号）</a:t>
            </a:r>
            <a:endParaRPr lang="en-US" altLang="ja-JP" sz="2800" b="1" dirty="0" smtClean="0">
              <a:solidFill>
                <a:srgbClr val="002060"/>
              </a:solidFill>
              <a:latin typeface="ＭＳ Ｐゴシック" pitchFamily="50" charset="-128"/>
              <a:ea typeface="ＭＳ" charset="-128"/>
            </a:endParaRPr>
          </a:p>
          <a:p>
            <a:pPr>
              <a:spcBef>
                <a:spcPct val="0"/>
              </a:spcBef>
              <a:buClrTx/>
              <a:buSzTx/>
              <a:buNone/>
            </a:pPr>
            <a:r>
              <a:rPr lang="ja-JP" altLang="en-US" sz="2800" b="1" dirty="0" smtClean="0">
                <a:solidFill>
                  <a:srgbClr val="002060"/>
                </a:solidFill>
                <a:latin typeface="HGP平成角ｺﾞｼｯｸ体W9" panose="020B0A00000000000000" pitchFamily="50" charset="-128"/>
                <a:ea typeface="HGP平成角ｺﾞｼｯｸ体W9" panose="020B0A00000000000000" pitchFamily="50" charset="-128"/>
              </a:rPr>
              <a:t>化学物質の</a:t>
            </a:r>
            <a:r>
              <a:rPr lang="ja-JP" altLang="en-US" sz="2800" b="1" dirty="0">
                <a:solidFill>
                  <a:srgbClr val="002060"/>
                </a:solidFill>
                <a:latin typeface="HGP平成角ｺﾞｼｯｸ体W9" panose="020B0A00000000000000" pitchFamily="50" charset="-128"/>
                <a:ea typeface="HGP平成角ｺﾞｼｯｸ体W9" panose="020B0A00000000000000" pitchFamily="50" charset="-128"/>
              </a:rPr>
              <a:t>危険性又は有害性等の調査等に関する</a:t>
            </a:r>
            <a:r>
              <a:rPr lang="ja-JP" altLang="en-US" sz="2800" b="1" dirty="0" smtClean="0">
                <a:solidFill>
                  <a:srgbClr val="002060"/>
                </a:solidFill>
                <a:latin typeface="HGP平成角ｺﾞｼｯｸ体W9" panose="020B0A00000000000000" pitchFamily="50" charset="-128"/>
                <a:ea typeface="HGP平成角ｺﾞｼｯｸ体W9" panose="020B0A00000000000000" pitchFamily="50" charset="-128"/>
              </a:rPr>
              <a:t>指針</a:t>
            </a:r>
            <a:endParaRPr lang="en-US" altLang="ja-JP" sz="2800" b="1" dirty="0" smtClean="0">
              <a:solidFill>
                <a:srgbClr val="002060"/>
              </a:solidFill>
              <a:latin typeface="HGP平成角ｺﾞｼｯｸ体W9" panose="020B0A00000000000000" pitchFamily="50" charset="-128"/>
              <a:ea typeface="HGP平成角ｺﾞｼｯｸ体W9" panose="020B0A00000000000000" pitchFamily="50" charset="-128"/>
            </a:endParaRPr>
          </a:p>
          <a:p>
            <a:pPr algn="ctr">
              <a:spcBef>
                <a:spcPct val="0"/>
              </a:spcBef>
              <a:buClrTx/>
              <a:buSzTx/>
              <a:buNone/>
            </a:pPr>
            <a:r>
              <a:rPr lang="ja-JP" altLang="en-US" sz="2800" b="1" dirty="0" smtClean="0">
                <a:solidFill>
                  <a:srgbClr val="002060"/>
                </a:solidFill>
                <a:latin typeface="ＭＳ Ｐゴシック" pitchFamily="50" charset="-128"/>
                <a:ea typeface="ＭＳ" charset="-128"/>
              </a:rPr>
              <a:t>（</a:t>
            </a:r>
            <a:r>
              <a:rPr lang="ja-JP" altLang="en-US" sz="2800" b="1" dirty="0">
                <a:solidFill>
                  <a:srgbClr val="002060"/>
                </a:solidFill>
                <a:latin typeface="ＭＳ Ｐゴシック" pitchFamily="50" charset="-128"/>
                <a:ea typeface="ＭＳ" charset="-128"/>
              </a:rPr>
              <a:t>平成</a:t>
            </a:r>
            <a:r>
              <a:rPr lang="en-US" altLang="ja-JP" sz="2800" b="1" dirty="0">
                <a:solidFill>
                  <a:srgbClr val="002060"/>
                </a:solidFill>
                <a:latin typeface="ＭＳ Ｐゴシック" pitchFamily="50" charset="-128"/>
                <a:ea typeface="ＭＳ" charset="-128"/>
              </a:rPr>
              <a:t>18</a:t>
            </a:r>
            <a:r>
              <a:rPr lang="ja-JP" altLang="en-US" sz="2800" b="1" dirty="0" smtClean="0">
                <a:solidFill>
                  <a:srgbClr val="002060"/>
                </a:solidFill>
                <a:latin typeface="ＭＳ Ｐゴシック" pitchFamily="50" charset="-128"/>
                <a:ea typeface="ＭＳ" charset="-128"/>
              </a:rPr>
              <a:t>年指針公示</a:t>
            </a:r>
            <a:r>
              <a:rPr lang="ja-JP" altLang="en-US" sz="2800" b="1" dirty="0">
                <a:solidFill>
                  <a:srgbClr val="002060"/>
                </a:solidFill>
                <a:latin typeface="ＭＳ Ｐゴシック" pitchFamily="50" charset="-128"/>
                <a:ea typeface="ＭＳ" charset="-128"/>
              </a:rPr>
              <a:t>第</a:t>
            </a:r>
            <a:r>
              <a:rPr lang="en-US" altLang="ja-JP" sz="2800" b="1" dirty="0">
                <a:solidFill>
                  <a:srgbClr val="002060"/>
                </a:solidFill>
                <a:latin typeface="ＭＳ Ｐゴシック" pitchFamily="50" charset="-128"/>
                <a:ea typeface="ＭＳ" charset="-128"/>
              </a:rPr>
              <a:t>1</a:t>
            </a:r>
            <a:r>
              <a:rPr lang="ja-JP" altLang="en-US" sz="2800" b="1" dirty="0">
                <a:solidFill>
                  <a:srgbClr val="002060"/>
                </a:solidFill>
                <a:latin typeface="ＭＳ Ｐゴシック" pitchFamily="50" charset="-128"/>
                <a:ea typeface="ＭＳ" charset="-128"/>
              </a:rPr>
              <a:t>号</a:t>
            </a:r>
            <a:r>
              <a:rPr lang="ja-JP" altLang="en-US" sz="2800" b="1" dirty="0" smtClean="0">
                <a:solidFill>
                  <a:srgbClr val="002060"/>
                </a:solidFill>
                <a:latin typeface="ＭＳ Ｐゴシック" pitchFamily="50" charset="-128"/>
                <a:ea typeface="ＭＳ" charset="-128"/>
              </a:rPr>
              <a:t>）</a:t>
            </a:r>
            <a:endParaRPr lang="en-US" altLang="ja-JP" sz="2800" b="1" dirty="0">
              <a:solidFill>
                <a:srgbClr val="002060"/>
              </a:solidFill>
              <a:latin typeface="ＭＳ Ｐゴシック" pitchFamily="50" charset="-128"/>
              <a:ea typeface="ＭＳ" charset="-128"/>
            </a:endParaRPr>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23</a:t>
            </a:fld>
            <a:endParaRPr lang="ja-JP" altLang="en-US" dirty="0"/>
          </a:p>
        </p:txBody>
      </p:sp>
      <p:sp>
        <p:nvSpPr>
          <p:cNvPr id="4" name="テキスト ボックス 3"/>
          <p:cNvSpPr txBox="1"/>
          <p:nvPr/>
        </p:nvSpPr>
        <p:spPr>
          <a:xfrm>
            <a:off x="278943" y="5373216"/>
            <a:ext cx="7245390" cy="830997"/>
          </a:xfrm>
          <a:prstGeom prst="rect">
            <a:avLst/>
          </a:prstGeom>
          <a:noFill/>
        </p:spPr>
        <p:txBody>
          <a:bodyPr wrap="square" rtlCol="0">
            <a:spAutoFit/>
          </a:bodyPr>
          <a:lstStyle/>
          <a:p>
            <a:r>
              <a:rPr kumimoji="1" lang="ja-JP" altLang="en-US" sz="2400" dirty="0" smtClean="0"/>
              <a:t>機械については別途通達（</a:t>
            </a:r>
            <a:r>
              <a:rPr lang="ja-JP" altLang="en-US" sz="2400" dirty="0"/>
              <a:t>機械の包括的な安全基準に関する</a:t>
            </a:r>
            <a:r>
              <a:rPr lang="ja-JP" altLang="en-US" sz="2400" dirty="0" smtClean="0"/>
              <a:t>指針）</a:t>
            </a:r>
            <a:r>
              <a:rPr lang="zh-CN" altLang="en-US" sz="2400" dirty="0"/>
              <a:t>平成</a:t>
            </a:r>
            <a:r>
              <a:rPr lang="en-US" altLang="zh-CN" sz="2400" dirty="0"/>
              <a:t>19</a:t>
            </a:r>
            <a:r>
              <a:rPr lang="zh-CN" altLang="en-US" sz="2400" dirty="0"/>
              <a:t>年</a:t>
            </a:r>
            <a:r>
              <a:rPr lang="en-US" altLang="zh-CN" sz="2400" dirty="0"/>
              <a:t>7</a:t>
            </a:r>
            <a:r>
              <a:rPr lang="zh-CN" altLang="en-US" sz="2400" dirty="0"/>
              <a:t>月</a:t>
            </a:r>
            <a:r>
              <a:rPr lang="en-US" altLang="zh-CN" sz="2400" dirty="0" smtClean="0"/>
              <a:t>31</a:t>
            </a:r>
            <a:r>
              <a:rPr lang="zh-CN" altLang="en-US" sz="2400" dirty="0" smtClean="0"/>
              <a:t>日</a:t>
            </a:r>
            <a:r>
              <a:rPr lang="ja-JP" altLang="en-US" sz="2400" dirty="0" smtClean="0"/>
              <a:t>付け</a:t>
            </a:r>
            <a:r>
              <a:rPr lang="zh-CN" altLang="en-US" sz="2400" dirty="0" smtClean="0"/>
              <a:t>基発</a:t>
            </a:r>
            <a:r>
              <a:rPr lang="zh-CN" altLang="en-US" sz="2400" dirty="0"/>
              <a:t>第</a:t>
            </a:r>
            <a:r>
              <a:rPr lang="en-US" altLang="zh-CN" sz="2400" dirty="0"/>
              <a:t>0731001</a:t>
            </a:r>
            <a:r>
              <a:rPr lang="zh-CN" altLang="en-US" sz="2400" dirty="0"/>
              <a:t>号 　</a:t>
            </a:r>
            <a:r>
              <a:rPr lang="zh-CN" altLang="en-US" dirty="0"/>
              <a:t>　　　　　　　　　　　　　　　　　　　　　　　　　　　　　　　　　　　　 　</a:t>
            </a:r>
            <a:endParaRPr kumimoji="1" lang="ja-JP" altLang="en-US" dirty="0"/>
          </a:p>
        </p:txBody>
      </p:sp>
    </p:spTree>
    <p:extLst>
      <p:ext uri="{BB962C8B-B14F-4D97-AF65-F5344CB8AC3E}">
        <p14:creationId xmlns:p14="http://schemas.microsoft.com/office/powerpoint/2010/main" val="3139738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サブタイトル 2"/>
          <p:cNvSpPr txBox="1">
            <a:spLocks/>
          </p:cNvSpPr>
          <p:nvPr/>
        </p:nvSpPr>
        <p:spPr bwMode="auto">
          <a:xfrm>
            <a:off x="142874" y="260351"/>
            <a:ext cx="8821614" cy="648369"/>
          </a:xfrm>
          <a:prstGeom prst="rect">
            <a:avLst/>
          </a:prstGeom>
          <a:solidFill>
            <a:srgbClr val="E5F8FF"/>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en-US" altLang="ja-JP" sz="3200" b="1" dirty="0">
                <a:solidFill>
                  <a:srgbClr val="002060"/>
                </a:solidFill>
                <a:latin typeface="Calibri" pitchFamily="34" charset="0"/>
                <a:ea typeface="ＭＳ Ｐゴシック" pitchFamily="50" charset="-128"/>
              </a:rPr>
              <a:t>【</a:t>
            </a:r>
            <a:r>
              <a:rPr lang="ja-JP" altLang="en-US" sz="3200" b="1" dirty="0">
                <a:solidFill>
                  <a:srgbClr val="002060"/>
                </a:solidFill>
                <a:latin typeface="Calibri" pitchFamily="34" charset="0"/>
                <a:ea typeface="ＭＳ Ｐゴシック" pitchFamily="50" charset="-128"/>
              </a:rPr>
              <a:t>２</a:t>
            </a:r>
            <a:r>
              <a:rPr lang="en-US" altLang="ja-JP" sz="3200" b="1" dirty="0">
                <a:solidFill>
                  <a:srgbClr val="002060"/>
                </a:solidFill>
                <a:latin typeface="Calibri" pitchFamily="34" charset="0"/>
                <a:ea typeface="ＭＳ Ｐゴシック" pitchFamily="50" charset="-128"/>
              </a:rPr>
              <a:t>】</a:t>
            </a:r>
            <a:r>
              <a:rPr lang="ja-JP" altLang="en-US" sz="3200" b="1" dirty="0">
                <a:solidFill>
                  <a:srgbClr val="002060"/>
                </a:solidFill>
                <a:latin typeface="Calibri" pitchFamily="34" charset="0"/>
                <a:ea typeface="ＭＳ Ｐゴシック" pitchFamily="50" charset="-128"/>
              </a:rPr>
              <a:t>　リスクアセスメントの目的</a:t>
            </a:r>
          </a:p>
        </p:txBody>
      </p:sp>
      <p:cxnSp>
        <p:nvCxnSpPr>
          <p:cNvPr id="3" name="直線コネクタ 2"/>
          <p:cNvCxnSpPr/>
          <p:nvPr/>
        </p:nvCxnSpPr>
        <p:spPr>
          <a:xfrm>
            <a:off x="142874" y="1053466"/>
            <a:ext cx="882161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76026" y="2348880"/>
            <a:ext cx="8788462" cy="3465513"/>
          </a:xfrm>
          <a:prstGeom prst="rect">
            <a:avLst/>
          </a:prstGeom>
          <a:solidFill>
            <a:schemeClr val="accent4">
              <a:lumMod val="20000"/>
              <a:lumOff val="80000"/>
            </a:schemeClr>
          </a:solidFill>
          <a:ln>
            <a:solidFill>
              <a:schemeClr val="tx1">
                <a:lumMod val="50000"/>
                <a:lumOff val="50000"/>
              </a:schemeClr>
            </a:solidFill>
          </a:ln>
        </p:spPr>
        <p:txBody>
          <a:bodyPr wrap="square" tIns="108000" bIns="108000">
            <a:spAutoFit/>
          </a:bodyPr>
          <a:lstStyle/>
          <a:p>
            <a:pPr marL="539750" indent="-539750" fontAlgn="auto">
              <a:lnSpc>
                <a:spcPct val="150000"/>
              </a:lnSpc>
              <a:spcBef>
                <a:spcPts val="600"/>
              </a:spcBef>
              <a:spcAft>
                <a:spcPts val="0"/>
              </a:spcAft>
              <a:defRPr/>
            </a:pPr>
            <a:r>
              <a:rPr lang="ja-JP" altLang="en-US" sz="2800" b="1" dirty="0">
                <a:latin typeface="+mj-ea"/>
                <a:ea typeface="+mj-ea"/>
              </a:rPr>
              <a:t>①　全員参加</a:t>
            </a:r>
            <a:endParaRPr lang="en-US" altLang="ja-JP" sz="2800" b="1" dirty="0">
              <a:latin typeface="+mj-ea"/>
              <a:ea typeface="+mj-ea"/>
            </a:endParaRPr>
          </a:p>
          <a:p>
            <a:pPr marL="539750" indent="-539750" fontAlgn="auto">
              <a:lnSpc>
                <a:spcPct val="150000"/>
              </a:lnSpc>
              <a:spcBef>
                <a:spcPts val="600"/>
              </a:spcBef>
              <a:spcAft>
                <a:spcPts val="0"/>
              </a:spcAft>
              <a:defRPr/>
            </a:pPr>
            <a:r>
              <a:rPr lang="ja-JP" altLang="en-US" sz="2800" b="1" dirty="0">
                <a:latin typeface="+mj-ea"/>
                <a:ea typeface="+mj-ea"/>
              </a:rPr>
              <a:t>②　職場の危険の芽（リスク）と対策の実情を知る</a:t>
            </a:r>
            <a:endParaRPr lang="en-US" altLang="ja-JP" sz="2800" b="1" dirty="0">
              <a:latin typeface="+mj-ea"/>
              <a:ea typeface="+mj-ea"/>
            </a:endParaRPr>
          </a:p>
          <a:p>
            <a:pPr marL="539750" indent="-539750" fontAlgn="auto">
              <a:lnSpc>
                <a:spcPct val="150000"/>
              </a:lnSpc>
              <a:spcBef>
                <a:spcPts val="600"/>
              </a:spcBef>
              <a:spcAft>
                <a:spcPts val="0"/>
              </a:spcAft>
              <a:defRPr/>
            </a:pPr>
            <a:r>
              <a:rPr lang="ja-JP" altLang="en-US" sz="2800" b="1" dirty="0">
                <a:latin typeface="+mj-ea"/>
                <a:ea typeface="+mj-ea"/>
              </a:rPr>
              <a:t>③　災害のリスクを事前にできるだけ取り除く</a:t>
            </a:r>
            <a:endParaRPr lang="en-US" altLang="ja-JP" sz="2800" b="1" dirty="0">
              <a:latin typeface="+mj-ea"/>
              <a:ea typeface="+mj-ea"/>
            </a:endParaRPr>
          </a:p>
          <a:p>
            <a:pPr marL="539750" indent="-539750" fontAlgn="auto">
              <a:spcBef>
                <a:spcPts val="0"/>
              </a:spcBef>
              <a:spcAft>
                <a:spcPts val="0"/>
              </a:spcAft>
              <a:defRPr/>
            </a:pPr>
            <a:r>
              <a:rPr lang="ja-JP" altLang="en-US" sz="2800" b="1" dirty="0">
                <a:latin typeface="+mj-ea"/>
                <a:ea typeface="+mj-ea"/>
              </a:rPr>
              <a:t>　</a:t>
            </a:r>
            <a:endParaRPr lang="en-US" altLang="ja-JP" sz="2800" b="1" dirty="0">
              <a:latin typeface="+mj-ea"/>
              <a:ea typeface="+mj-ea"/>
            </a:endParaRPr>
          </a:p>
          <a:p>
            <a:pPr marL="539750" indent="-539750" fontAlgn="auto">
              <a:lnSpc>
                <a:spcPct val="150000"/>
              </a:lnSpc>
              <a:spcBef>
                <a:spcPts val="600"/>
              </a:spcBef>
              <a:spcAft>
                <a:spcPts val="0"/>
              </a:spcAft>
              <a:defRPr/>
            </a:pPr>
            <a:r>
              <a:rPr lang="ja-JP" altLang="en-US" sz="2800" b="1" dirty="0">
                <a:latin typeface="+mj-ea"/>
                <a:ea typeface="+mj-ea"/>
              </a:rPr>
              <a:t>　　</a:t>
            </a:r>
            <a:r>
              <a:rPr lang="ja-JP" altLang="en-US" sz="2800" b="1" dirty="0">
                <a:solidFill>
                  <a:srgbClr val="C00000"/>
                </a:solidFill>
                <a:latin typeface="+mj-ea"/>
                <a:ea typeface="+mj-ea"/>
              </a:rPr>
              <a:t>労働災害のない、快適職場の実現</a:t>
            </a:r>
            <a:endParaRPr lang="en-US" altLang="ja-JP" sz="2800" b="1" dirty="0">
              <a:solidFill>
                <a:srgbClr val="C00000"/>
              </a:solidFill>
              <a:latin typeface="+mj-ea"/>
              <a:ea typeface="+mj-ea"/>
            </a:endParaRPr>
          </a:p>
        </p:txBody>
      </p:sp>
      <p:sp>
        <p:nvSpPr>
          <p:cNvPr id="19461" name="正方形/長方形 4"/>
          <p:cNvSpPr>
            <a:spLocks noChangeArrowheads="1"/>
          </p:cNvSpPr>
          <p:nvPr/>
        </p:nvSpPr>
        <p:spPr bwMode="auto">
          <a:xfrm>
            <a:off x="142874" y="1340768"/>
            <a:ext cx="8821614" cy="738664"/>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539750" indent="-53975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lnSpc>
                <a:spcPct val="150000"/>
              </a:lnSpc>
              <a:spcBef>
                <a:spcPts val="600"/>
              </a:spcBef>
              <a:buClrTx/>
              <a:buSzTx/>
              <a:buFontTx/>
              <a:buNone/>
            </a:pPr>
            <a:r>
              <a:rPr lang="ja-JP" altLang="en-US" sz="2800" b="1" dirty="0">
                <a:solidFill>
                  <a:srgbClr val="000099"/>
                </a:solidFill>
                <a:latin typeface="+mj-ea"/>
                <a:ea typeface="+mj-ea"/>
              </a:rPr>
              <a:t>１　リスクアセスメントの目的</a:t>
            </a:r>
            <a:endParaRPr lang="en-US" altLang="ja-JP" sz="2800" b="1" dirty="0">
              <a:solidFill>
                <a:srgbClr val="000099"/>
              </a:solidFill>
              <a:latin typeface="+mj-ea"/>
              <a:ea typeface="+mj-ea"/>
            </a:endParaRPr>
          </a:p>
        </p:txBody>
      </p:sp>
      <p:sp>
        <p:nvSpPr>
          <p:cNvPr id="6" name="下矢印 5"/>
          <p:cNvSpPr/>
          <p:nvPr/>
        </p:nvSpPr>
        <p:spPr>
          <a:xfrm>
            <a:off x="3635375" y="4293096"/>
            <a:ext cx="719137" cy="504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24</a:t>
            </a:fld>
            <a:endParaRPr lang="ja-JP" altLang="en-US" dirty="0"/>
          </a:p>
        </p:txBody>
      </p:sp>
    </p:spTree>
    <p:extLst>
      <p:ext uri="{BB962C8B-B14F-4D97-AF65-F5344CB8AC3E}">
        <p14:creationId xmlns:p14="http://schemas.microsoft.com/office/powerpoint/2010/main" val="2961576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サブタイトル 2"/>
          <p:cNvSpPr txBox="1">
            <a:spLocks/>
          </p:cNvSpPr>
          <p:nvPr/>
        </p:nvSpPr>
        <p:spPr bwMode="auto">
          <a:xfrm>
            <a:off x="0" y="0"/>
            <a:ext cx="37798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buClrTx/>
              <a:buSzTx/>
              <a:buFontTx/>
              <a:buNone/>
            </a:pPr>
            <a:r>
              <a:rPr lang="en-US" altLang="ja-JP" sz="1600" b="1">
                <a:solidFill>
                  <a:srgbClr val="000099"/>
                </a:solidFill>
                <a:latin typeface="Calibri" pitchFamily="34" charset="0"/>
                <a:ea typeface="ＭＳ Ｐゴシック" pitchFamily="50" charset="-128"/>
              </a:rPr>
              <a:t>【</a:t>
            </a:r>
            <a:r>
              <a:rPr lang="ja-JP" altLang="en-US" sz="1600" b="1">
                <a:solidFill>
                  <a:srgbClr val="000099"/>
                </a:solidFill>
                <a:latin typeface="Calibri" pitchFamily="34" charset="0"/>
                <a:ea typeface="ＭＳ Ｐゴシック" pitchFamily="50" charset="-128"/>
              </a:rPr>
              <a:t>２</a:t>
            </a:r>
            <a:r>
              <a:rPr lang="en-US" altLang="ja-JP" sz="1600" b="1">
                <a:solidFill>
                  <a:srgbClr val="000099"/>
                </a:solidFill>
                <a:latin typeface="Calibri" pitchFamily="34" charset="0"/>
                <a:ea typeface="ＭＳ Ｐゴシック" pitchFamily="50" charset="-128"/>
              </a:rPr>
              <a:t>】</a:t>
            </a:r>
            <a:r>
              <a:rPr lang="ja-JP" altLang="en-US" sz="1600" b="1">
                <a:solidFill>
                  <a:srgbClr val="000099"/>
                </a:solidFill>
                <a:latin typeface="Calibri" pitchFamily="34" charset="0"/>
                <a:ea typeface="ＭＳ Ｐゴシック" pitchFamily="50" charset="-128"/>
              </a:rPr>
              <a:t>　リスクアセスメントの目的</a:t>
            </a:r>
          </a:p>
        </p:txBody>
      </p:sp>
      <p:cxnSp>
        <p:nvCxnSpPr>
          <p:cNvPr id="3" name="直線コネクタ 2"/>
          <p:cNvCxnSpPr/>
          <p:nvPr/>
        </p:nvCxnSpPr>
        <p:spPr>
          <a:xfrm>
            <a:off x="395536" y="1196752"/>
            <a:ext cx="82809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95535" y="1330771"/>
            <a:ext cx="8407821" cy="4352575"/>
          </a:xfrm>
          <a:prstGeom prst="rect">
            <a:avLst/>
          </a:prstGeom>
          <a:solidFill>
            <a:schemeClr val="accent4">
              <a:lumMod val="20000"/>
              <a:lumOff val="80000"/>
            </a:schemeClr>
          </a:solidFill>
          <a:ln>
            <a:solidFill>
              <a:schemeClr val="tx1">
                <a:lumMod val="50000"/>
                <a:lumOff val="50000"/>
              </a:schemeClr>
            </a:solidFill>
          </a:ln>
        </p:spPr>
        <p:txBody>
          <a:bodyPr wrap="square" tIns="108000" bIns="108000">
            <a:spAutoFit/>
          </a:bodyPr>
          <a:lstStyle/>
          <a:p>
            <a:pPr marL="539750" indent="-539750" fontAlgn="auto">
              <a:lnSpc>
                <a:spcPct val="150000"/>
              </a:lnSpc>
              <a:spcBef>
                <a:spcPts val="500"/>
              </a:spcBef>
              <a:spcAft>
                <a:spcPts val="0"/>
              </a:spcAft>
              <a:defRPr/>
            </a:pPr>
            <a:r>
              <a:rPr lang="ja-JP" altLang="en-US" sz="2600" b="1" dirty="0">
                <a:latin typeface="+mj-ea"/>
                <a:ea typeface="+mj-ea"/>
              </a:rPr>
              <a:t>①　</a:t>
            </a:r>
            <a:r>
              <a:rPr lang="ja-JP" altLang="en-US" sz="2800" b="1" dirty="0">
                <a:latin typeface="+mj-ea"/>
                <a:ea typeface="+mj-ea"/>
              </a:rPr>
              <a:t>職場のリスクが明確になる</a:t>
            </a:r>
            <a:endParaRPr lang="en-US" altLang="ja-JP" sz="2800" b="1" dirty="0">
              <a:latin typeface="+mj-ea"/>
              <a:ea typeface="+mj-ea"/>
            </a:endParaRPr>
          </a:p>
          <a:p>
            <a:pPr marL="539750" indent="-539750" fontAlgn="auto">
              <a:lnSpc>
                <a:spcPct val="150000"/>
              </a:lnSpc>
              <a:spcBef>
                <a:spcPts val="500"/>
              </a:spcBef>
              <a:spcAft>
                <a:spcPts val="0"/>
              </a:spcAft>
              <a:defRPr/>
            </a:pPr>
            <a:r>
              <a:rPr lang="ja-JP" altLang="en-US" sz="2800" b="1" dirty="0">
                <a:latin typeface="+mj-ea"/>
                <a:ea typeface="+mj-ea"/>
              </a:rPr>
              <a:t>②　職場のリスクに関する認識を職場全体で共有できる</a:t>
            </a:r>
            <a:endParaRPr lang="en-US" altLang="ja-JP" sz="2800" b="1" dirty="0">
              <a:latin typeface="+mj-ea"/>
              <a:ea typeface="+mj-ea"/>
            </a:endParaRPr>
          </a:p>
          <a:p>
            <a:pPr marL="539750" indent="-539750" fontAlgn="auto">
              <a:lnSpc>
                <a:spcPct val="150000"/>
              </a:lnSpc>
              <a:spcBef>
                <a:spcPts val="500"/>
              </a:spcBef>
              <a:spcAft>
                <a:spcPts val="0"/>
              </a:spcAft>
              <a:defRPr/>
            </a:pPr>
            <a:r>
              <a:rPr lang="ja-JP" altLang="en-US" sz="2800" b="1" dirty="0">
                <a:latin typeface="+mj-ea"/>
                <a:ea typeface="+mj-ea"/>
              </a:rPr>
              <a:t>③　安全対策の優先順位を決められる</a:t>
            </a:r>
            <a:endParaRPr lang="en-US" altLang="ja-JP" sz="2800" b="1" dirty="0">
              <a:latin typeface="+mj-ea"/>
              <a:ea typeface="+mj-ea"/>
            </a:endParaRPr>
          </a:p>
          <a:p>
            <a:pPr marL="539750" indent="-539750" fontAlgn="auto">
              <a:lnSpc>
                <a:spcPct val="150000"/>
              </a:lnSpc>
              <a:spcBef>
                <a:spcPts val="500"/>
              </a:spcBef>
              <a:spcAft>
                <a:spcPts val="0"/>
              </a:spcAft>
              <a:defRPr/>
            </a:pPr>
            <a:r>
              <a:rPr lang="ja-JP" altLang="en-US" sz="2800" b="1" dirty="0">
                <a:latin typeface="+mj-ea"/>
                <a:ea typeface="+mj-ea"/>
              </a:rPr>
              <a:t>④　安全対策後の「守るべきこと」の理由が明確に</a:t>
            </a:r>
            <a:endParaRPr lang="en-US" altLang="ja-JP" sz="2800" b="1" dirty="0">
              <a:latin typeface="+mj-ea"/>
              <a:ea typeface="+mj-ea"/>
            </a:endParaRPr>
          </a:p>
          <a:p>
            <a:pPr marL="539750" indent="-539750" fontAlgn="auto">
              <a:lnSpc>
                <a:spcPct val="150000"/>
              </a:lnSpc>
              <a:spcBef>
                <a:spcPts val="500"/>
              </a:spcBef>
              <a:spcAft>
                <a:spcPts val="0"/>
              </a:spcAft>
              <a:defRPr/>
            </a:pPr>
            <a:r>
              <a:rPr lang="ja-JP" altLang="en-US" sz="2800" b="1" dirty="0">
                <a:latin typeface="+mj-ea"/>
                <a:ea typeface="+mj-ea"/>
              </a:rPr>
              <a:t>⑤　全員参加で「安全」の感受性が高まる</a:t>
            </a:r>
            <a:endParaRPr lang="en-US" altLang="ja-JP" sz="2800" b="1" dirty="0">
              <a:latin typeface="+mj-ea"/>
              <a:ea typeface="+mj-ea"/>
            </a:endParaRPr>
          </a:p>
        </p:txBody>
      </p:sp>
      <p:pic>
        <p:nvPicPr>
          <p:cNvPr id="20485" name="Picture 2" descr="RAの目的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847607"/>
            <a:ext cx="21431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正方形/長方形 5"/>
          <p:cNvSpPr>
            <a:spLocks noChangeArrowheads="1"/>
          </p:cNvSpPr>
          <p:nvPr/>
        </p:nvSpPr>
        <p:spPr bwMode="auto">
          <a:xfrm>
            <a:off x="395536" y="404812"/>
            <a:ext cx="8423853" cy="738664"/>
          </a:xfrm>
          <a:prstGeom prst="rect">
            <a:avLst/>
          </a:prstGeom>
          <a:solidFill>
            <a:srgbClr val="E5F8FF"/>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marL="539750" indent="-53975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lnSpc>
                <a:spcPct val="150000"/>
              </a:lnSpc>
              <a:spcBef>
                <a:spcPct val="0"/>
              </a:spcBef>
              <a:buClrTx/>
              <a:buSzTx/>
              <a:buFontTx/>
              <a:buNone/>
            </a:pPr>
            <a:r>
              <a:rPr lang="ja-JP" altLang="en-US" sz="2800" b="1" dirty="0">
                <a:solidFill>
                  <a:srgbClr val="000099"/>
                </a:solidFill>
                <a:latin typeface="+mj-ea"/>
                <a:ea typeface="+mj-ea"/>
              </a:rPr>
              <a:t>２　リスクアセスメントの効果</a:t>
            </a:r>
            <a:endParaRPr lang="en-US" altLang="ja-JP" sz="2800" b="1" dirty="0">
              <a:solidFill>
                <a:srgbClr val="000099"/>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25</a:t>
            </a:fld>
            <a:endParaRPr lang="ja-JP" altLang="en-US" dirty="0"/>
          </a:p>
        </p:txBody>
      </p:sp>
    </p:spTree>
    <p:extLst>
      <p:ext uri="{BB962C8B-B14F-4D97-AF65-F5344CB8AC3E}">
        <p14:creationId xmlns:p14="http://schemas.microsoft.com/office/powerpoint/2010/main" val="3571866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サブタイトル 2"/>
          <p:cNvSpPr txBox="1">
            <a:spLocks/>
          </p:cNvSpPr>
          <p:nvPr/>
        </p:nvSpPr>
        <p:spPr bwMode="auto">
          <a:xfrm>
            <a:off x="180664" y="116632"/>
            <a:ext cx="8568952" cy="575915"/>
          </a:xfrm>
          <a:prstGeom prst="rect">
            <a:avLst/>
          </a:prstGeom>
          <a:solidFill>
            <a:srgbClr val="E5F8FF"/>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en-US" altLang="ja-JP" sz="3200" b="1" dirty="0">
                <a:solidFill>
                  <a:srgbClr val="002060"/>
                </a:solidFill>
                <a:latin typeface="Calibri" pitchFamily="34" charset="0"/>
                <a:ea typeface="ＭＳ Ｐゴシック" pitchFamily="50" charset="-128"/>
              </a:rPr>
              <a:t>【</a:t>
            </a:r>
            <a:r>
              <a:rPr lang="ja-JP" altLang="en-US" sz="3200" b="1" dirty="0">
                <a:solidFill>
                  <a:srgbClr val="002060"/>
                </a:solidFill>
                <a:latin typeface="Calibri" pitchFamily="34" charset="0"/>
                <a:ea typeface="ＭＳ Ｐゴシック" pitchFamily="50" charset="-128"/>
              </a:rPr>
              <a:t>３</a:t>
            </a:r>
            <a:r>
              <a:rPr lang="en-US" altLang="ja-JP" sz="3200" b="1" dirty="0">
                <a:solidFill>
                  <a:srgbClr val="002060"/>
                </a:solidFill>
                <a:latin typeface="Calibri" pitchFamily="34" charset="0"/>
                <a:ea typeface="ＭＳ Ｐゴシック" pitchFamily="50" charset="-128"/>
              </a:rPr>
              <a:t>】</a:t>
            </a:r>
            <a:r>
              <a:rPr lang="ja-JP" altLang="en-US" sz="3200" b="1" dirty="0">
                <a:solidFill>
                  <a:srgbClr val="002060"/>
                </a:solidFill>
                <a:latin typeface="Calibri" pitchFamily="34" charset="0"/>
                <a:ea typeface="ＭＳ Ｐゴシック" pitchFamily="50" charset="-128"/>
              </a:rPr>
              <a:t>　リスクアセスメントの考え方</a:t>
            </a:r>
          </a:p>
        </p:txBody>
      </p:sp>
      <p:cxnSp>
        <p:nvCxnSpPr>
          <p:cNvPr id="3" name="直線コネクタ 2"/>
          <p:cNvCxnSpPr/>
          <p:nvPr/>
        </p:nvCxnSpPr>
        <p:spPr>
          <a:xfrm>
            <a:off x="166070" y="764704"/>
            <a:ext cx="85689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26</a:t>
            </a:fld>
            <a:endParaRPr lang="ja-JP" altLang="en-US" dirty="0"/>
          </a:p>
        </p:txBody>
      </p:sp>
      <p:sp>
        <p:nvSpPr>
          <p:cNvPr id="5" name="テキスト ボックス 4"/>
          <p:cNvSpPr txBox="1"/>
          <p:nvPr/>
        </p:nvSpPr>
        <p:spPr>
          <a:xfrm>
            <a:off x="180664" y="893896"/>
            <a:ext cx="856895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2800" b="1" dirty="0">
                <a:solidFill>
                  <a:srgbClr val="000099"/>
                </a:solidFill>
                <a:latin typeface="+mj-ea"/>
                <a:ea typeface="+mj-ea"/>
              </a:rPr>
              <a:t>１　労働災害の発生する</a:t>
            </a:r>
            <a:r>
              <a:rPr lang="ja-JP" altLang="en-US" sz="2800" b="1" dirty="0" smtClean="0">
                <a:solidFill>
                  <a:srgbClr val="000099"/>
                </a:solidFill>
                <a:latin typeface="+mj-ea"/>
                <a:ea typeface="+mj-ea"/>
              </a:rPr>
              <a:t>仕組み</a:t>
            </a:r>
            <a:endParaRPr lang="en-US" altLang="ja-JP" sz="2800" b="1" dirty="0">
              <a:solidFill>
                <a:srgbClr val="000099"/>
              </a:solidFill>
              <a:latin typeface="+mj-ea"/>
              <a:ea typeface="+mj-ea"/>
            </a:endParaRPr>
          </a:p>
        </p:txBody>
      </p:sp>
      <p:sp>
        <p:nvSpPr>
          <p:cNvPr id="10" name="正方形/長方形 9"/>
          <p:cNvSpPr/>
          <p:nvPr/>
        </p:nvSpPr>
        <p:spPr>
          <a:xfrm>
            <a:off x="772180" y="1628800"/>
            <a:ext cx="2880320" cy="616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000" dirty="0"/>
              <a:t>危険性又</a:t>
            </a:r>
            <a:r>
              <a:rPr lang="ja-JP" altLang="en-US" sz="2000" dirty="0" smtClean="0"/>
              <a:t>は有害性</a:t>
            </a:r>
            <a:endParaRPr kumimoji="1" lang="ja-JP" altLang="en-US" sz="2000" dirty="0"/>
          </a:p>
        </p:txBody>
      </p:sp>
      <p:sp>
        <p:nvSpPr>
          <p:cNvPr id="11" name="正方形/長方形 10"/>
          <p:cNvSpPr/>
          <p:nvPr/>
        </p:nvSpPr>
        <p:spPr>
          <a:xfrm>
            <a:off x="5677248" y="1637110"/>
            <a:ext cx="2592288" cy="5807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dirty="0" smtClean="0"/>
              <a:t>人</a:t>
            </a:r>
            <a:endParaRPr kumimoji="1" lang="ja-JP" altLang="en-US" sz="2000" dirty="0"/>
          </a:p>
        </p:txBody>
      </p:sp>
      <p:sp>
        <p:nvSpPr>
          <p:cNvPr id="12" name="円/楕円 11"/>
          <p:cNvSpPr/>
          <p:nvPr/>
        </p:nvSpPr>
        <p:spPr>
          <a:xfrm>
            <a:off x="2303748" y="2694122"/>
            <a:ext cx="4392488"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リスクの発生</a:t>
            </a:r>
            <a:endParaRPr kumimoji="1" lang="ja-JP" altLang="en-US" sz="2000" dirty="0">
              <a:solidFill>
                <a:schemeClr val="tx1"/>
              </a:solidFill>
            </a:endParaRPr>
          </a:p>
        </p:txBody>
      </p:sp>
      <p:sp>
        <p:nvSpPr>
          <p:cNvPr id="13" name="正方形/長方形 12"/>
          <p:cNvSpPr/>
          <p:nvPr/>
        </p:nvSpPr>
        <p:spPr>
          <a:xfrm>
            <a:off x="2560336" y="3536432"/>
            <a:ext cx="3888432"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安全衛生対策の不備</a:t>
            </a:r>
            <a:endParaRPr kumimoji="1" lang="ja-JP" altLang="en-US" sz="2000" dirty="0"/>
          </a:p>
        </p:txBody>
      </p:sp>
      <p:sp>
        <p:nvSpPr>
          <p:cNvPr id="14" name="星 5 13"/>
          <p:cNvSpPr/>
          <p:nvPr/>
        </p:nvSpPr>
        <p:spPr>
          <a:xfrm rot="21048199">
            <a:off x="2613436" y="4464193"/>
            <a:ext cx="4129500" cy="1954767"/>
          </a:xfrm>
          <a:prstGeom prst="star5">
            <a:avLst>
              <a:gd name="adj" fmla="val 2235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647932" y="5301208"/>
            <a:ext cx="1944216" cy="584775"/>
          </a:xfrm>
          <a:prstGeom prst="rect">
            <a:avLst/>
          </a:prstGeom>
          <a:noFill/>
        </p:spPr>
        <p:txBody>
          <a:bodyPr wrap="square" rtlCol="0">
            <a:spAutoFit/>
          </a:bodyPr>
          <a:lstStyle/>
          <a:p>
            <a:r>
              <a:rPr kumimoji="1" lang="ja-JP" altLang="en-US" sz="3200" dirty="0" smtClean="0">
                <a:solidFill>
                  <a:schemeClr val="bg1"/>
                </a:solidFill>
              </a:rPr>
              <a:t>労働災害</a:t>
            </a:r>
            <a:endParaRPr kumimoji="1" lang="ja-JP" altLang="en-US" sz="3200" dirty="0">
              <a:solidFill>
                <a:schemeClr val="bg1"/>
              </a:solidFill>
            </a:endParaRPr>
          </a:p>
        </p:txBody>
      </p:sp>
      <p:sp>
        <p:nvSpPr>
          <p:cNvPr id="16" name="テキスト ボックス 15"/>
          <p:cNvSpPr txBox="1"/>
          <p:nvPr/>
        </p:nvSpPr>
        <p:spPr>
          <a:xfrm>
            <a:off x="198936" y="6294511"/>
            <a:ext cx="5165152" cy="369332"/>
          </a:xfrm>
          <a:prstGeom prst="rect">
            <a:avLst/>
          </a:prstGeom>
          <a:noFill/>
        </p:spPr>
        <p:txBody>
          <a:bodyPr wrap="square" rtlCol="0">
            <a:spAutoFit/>
          </a:bodyPr>
          <a:lstStyle/>
          <a:p>
            <a:r>
              <a:rPr lang="ja-JP" altLang="en-US" b="1" dirty="0" smtClean="0"/>
              <a:t>危険性又は有害性から労働災害に至るプロセス</a:t>
            </a:r>
            <a:endParaRPr kumimoji="1" lang="ja-JP" altLang="en-US" b="1" dirty="0"/>
          </a:p>
        </p:txBody>
      </p:sp>
      <p:cxnSp>
        <p:nvCxnSpPr>
          <p:cNvPr id="17" name="直線コネクタ 16"/>
          <p:cNvCxnSpPr/>
          <p:nvPr/>
        </p:nvCxnSpPr>
        <p:spPr>
          <a:xfrm>
            <a:off x="2212340" y="2217858"/>
            <a:ext cx="0" cy="2539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973392" y="2253348"/>
            <a:ext cx="0" cy="2539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212340" y="2471822"/>
            <a:ext cx="476105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下矢印 23"/>
          <p:cNvSpPr/>
          <p:nvPr/>
        </p:nvSpPr>
        <p:spPr>
          <a:xfrm>
            <a:off x="4355976" y="2507312"/>
            <a:ext cx="432048" cy="186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a:off x="4370832" y="3314198"/>
            <a:ext cx="432048" cy="18681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4355976" y="4181072"/>
            <a:ext cx="432048"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8388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サブタイトル 2"/>
          <p:cNvSpPr txBox="1">
            <a:spLocks/>
          </p:cNvSpPr>
          <p:nvPr/>
        </p:nvSpPr>
        <p:spPr bwMode="auto">
          <a:xfrm>
            <a:off x="0" y="0"/>
            <a:ext cx="3924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buClrTx/>
              <a:buSzTx/>
              <a:buFontTx/>
              <a:buNone/>
            </a:pPr>
            <a:r>
              <a:rPr lang="en-US" altLang="ja-JP" sz="1600" b="1">
                <a:solidFill>
                  <a:srgbClr val="000099"/>
                </a:solidFill>
                <a:latin typeface="Calibri" pitchFamily="34" charset="0"/>
                <a:ea typeface="ＭＳ Ｐゴシック" pitchFamily="50" charset="-128"/>
              </a:rPr>
              <a:t>【</a:t>
            </a:r>
            <a:r>
              <a:rPr lang="ja-JP" altLang="en-US" sz="1600" b="1">
                <a:solidFill>
                  <a:srgbClr val="000099"/>
                </a:solidFill>
                <a:latin typeface="Calibri" pitchFamily="34" charset="0"/>
                <a:ea typeface="ＭＳ Ｐゴシック" pitchFamily="50" charset="-128"/>
              </a:rPr>
              <a:t>３</a:t>
            </a:r>
            <a:r>
              <a:rPr lang="en-US" altLang="ja-JP" sz="1600" b="1">
                <a:solidFill>
                  <a:srgbClr val="000099"/>
                </a:solidFill>
                <a:latin typeface="Calibri" pitchFamily="34" charset="0"/>
                <a:ea typeface="ＭＳ Ｐゴシック" pitchFamily="50" charset="-128"/>
              </a:rPr>
              <a:t>】</a:t>
            </a:r>
            <a:r>
              <a:rPr lang="ja-JP" altLang="en-US" sz="1600" b="1">
                <a:solidFill>
                  <a:srgbClr val="000099"/>
                </a:solidFill>
                <a:latin typeface="Calibri" pitchFamily="34" charset="0"/>
                <a:ea typeface="ＭＳ Ｐゴシック" pitchFamily="50" charset="-128"/>
              </a:rPr>
              <a:t>　リスクアセスメントの考え方</a:t>
            </a:r>
          </a:p>
        </p:txBody>
      </p:sp>
      <p:cxnSp>
        <p:nvCxnSpPr>
          <p:cNvPr id="3" name="直線コネクタ 2"/>
          <p:cNvCxnSpPr/>
          <p:nvPr/>
        </p:nvCxnSpPr>
        <p:spPr>
          <a:xfrm>
            <a:off x="251520" y="1196752"/>
            <a:ext cx="85689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404813"/>
            <a:ext cx="8568952" cy="647700"/>
          </a:xfrm>
          <a:prstGeom prst="rect">
            <a:avLst/>
          </a:prstGeom>
          <a:solidFill>
            <a:srgbClr val="E5F8FF"/>
          </a:solidFill>
          <a:ln/>
        </p:spPr>
        <p:style>
          <a:lnRef idx="2">
            <a:schemeClr val="accent1"/>
          </a:lnRef>
          <a:fillRef idx="1">
            <a:schemeClr val="lt1"/>
          </a:fillRef>
          <a:effectRef idx="0">
            <a:schemeClr val="accent1"/>
          </a:effectRef>
          <a:fontRef idx="minor">
            <a:schemeClr val="dk1"/>
          </a:fontRef>
        </p:style>
        <p:txBody>
          <a:bodyPr tIns="108000" bIns="108000"/>
          <a:lstStyle/>
          <a:p>
            <a:pPr marL="539750" indent="-539750" fontAlgn="auto">
              <a:spcBef>
                <a:spcPts val="0"/>
              </a:spcBef>
              <a:spcAft>
                <a:spcPts val="0"/>
              </a:spcAft>
              <a:defRPr/>
            </a:pPr>
            <a:r>
              <a:rPr lang="ja-JP" altLang="en-US" sz="2800" b="1" dirty="0">
                <a:solidFill>
                  <a:srgbClr val="000099"/>
                </a:solidFill>
                <a:latin typeface="+mj-ea"/>
                <a:ea typeface="+mj-ea"/>
              </a:rPr>
              <a:t>２　リスクアセスメントの考え方</a:t>
            </a:r>
            <a:endParaRPr lang="en-US" altLang="ja-JP" sz="2800" b="1" dirty="0">
              <a:solidFill>
                <a:srgbClr val="000099"/>
              </a:solidFill>
              <a:latin typeface="+mj-ea"/>
              <a:ea typeface="+mj-ea"/>
            </a:endParaRPr>
          </a:p>
          <a:p>
            <a:pPr marL="539750" indent="-539750" fontAlgn="auto">
              <a:lnSpc>
                <a:spcPct val="150000"/>
              </a:lnSpc>
              <a:spcBef>
                <a:spcPts val="0"/>
              </a:spcBef>
              <a:spcAft>
                <a:spcPts val="0"/>
              </a:spcAft>
              <a:defRPr/>
            </a:pPr>
            <a:endParaRPr lang="en-US" altLang="ja-JP" sz="2600" b="1" dirty="0">
              <a:solidFill>
                <a:srgbClr val="000099"/>
              </a:solidFill>
              <a:latin typeface="+mn-ea"/>
              <a:ea typeface="+mn-ea"/>
            </a:endParaRPr>
          </a:p>
          <a:p>
            <a:pPr marL="539750" indent="-539750" fontAlgn="auto">
              <a:lnSpc>
                <a:spcPct val="150000"/>
              </a:lnSpc>
              <a:spcBef>
                <a:spcPts val="0"/>
              </a:spcBef>
              <a:spcAft>
                <a:spcPts val="0"/>
              </a:spcAft>
              <a:defRPr/>
            </a:pPr>
            <a:endParaRPr lang="en-US" altLang="ja-JP" sz="2600" b="1" dirty="0">
              <a:latin typeface="+mn-ea"/>
              <a:ea typeface="+mn-ea"/>
            </a:endParaRPr>
          </a:p>
        </p:txBody>
      </p:sp>
      <p:sp>
        <p:nvSpPr>
          <p:cNvPr id="6" name="角丸四角形 5"/>
          <p:cNvSpPr/>
          <p:nvPr/>
        </p:nvSpPr>
        <p:spPr>
          <a:xfrm>
            <a:off x="251520" y="1340768"/>
            <a:ext cx="8568952" cy="4536504"/>
          </a:xfrm>
          <a:prstGeom prst="roundRect">
            <a:avLst>
              <a:gd name="adj" fmla="val 11628"/>
            </a:avLst>
          </a:prstGeom>
        </p:spPr>
        <p:style>
          <a:lnRef idx="2">
            <a:schemeClr val="accent1"/>
          </a:lnRef>
          <a:fillRef idx="1">
            <a:schemeClr val="lt1"/>
          </a:fillRef>
          <a:effectRef idx="0">
            <a:schemeClr val="accent1"/>
          </a:effectRef>
          <a:fontRef idx="minor">
            <a:schemeClr val="dk1"/>
          </a:fontRef>
        </p:style>
        <p:txBody>
          <a:bodyPr anchor="ctr"/>
          <a:lstStyle/>
          <a:p>
            <a:pPr>
              <a:lnSpc>
                <a:spcPct val="125000"/>
              </a:lnSpc>
              <a:spcBef>
                <a:spcPts val="1200"/>
              </a:spcBef>
              <a:defRPr/>
            </a:pPr>
            <a:endParaRPr lang="en-US" altLang="ja-JP" sz="2600" b="1" dirty="0">
              <a:latin typeface="+mj-ea"/>
              <a:ea typeface="+mj-ea"/>
            </a:endParaRPr>
          </a:p>
          <a:p>
            <a:pPr marL="449263" indent="-449263">
              <a:lnSpc>
                <a:spcPct val="125000"/>
              </a:lnSpc>
              <a:spcBef>
                <a:spcPts val="1200"/>
              </a:spcBef>
              <a:defRPr/>
            </a:pPr>
            <a:r>
              <a:rPr lang="ja-JP" altLang="ja-JP" sz="2800" b="1" dirty="0">
                <a:latin typeface="+mj-ea"/>
                <a:ea typeface="+mj-ea"/>
              </a:rPr>
              <a:t>①　「危険性又は有害性を特定」</a:t>
            </a:r>
          </a:p>
          <a:p>
            <a:pPr marL="449263" indent="-449263">
              <a:lnSpc>
                <a:spcPct val="125000"/>
              </a:lnSpc>
              <a:spcBef>
                <a:spcPts val="600"/>
              </a:spcBef>
              <a:defRPr/>
            </a:pPr>
            <a:r>
              <a:rPr lang="ja-JP" altLang="ja-JP" sz="2800" b="1" dirty="0">
                <a:latin typeface="+mj-ea"/>
                <a:ea typeface="+mj-ea"/>
              </a:rPr>
              <a:t>②　発生おそれのある災害の</a:t>
            </a:r>
            <a:r>
              <a:rPr lang="ja-JP" altLang="en-US" sz="2800" b="1" dirty="0">
                <a:latin typeface="+mj-ea"/>
                <a:ea typeface="+mj-ea"/>
              </a:rPr>
              <a:t>「</a:t>
            </a:r>
            <a:r>
              <a:rPr lang="ja-JP" altLang="ja-JP" sz="2800" b="1" dirty="0">
                <a:latin typeface="+mj-ea"/>
                <a:ea typeface="+mj-ea"/>
              </a:rPr>
              <a:t>重篤度</a:t>
            </a:r>
            <a:r>
              <a:rPr lang="ja-JP" altLang="en-US" sz="2800" b="1" dirty="0">
                <a:latin typeface="+mj-ea"/>
                <a:ea typeface="+mj-ea"/>
              </a:rPr>
              <a:t>」</a:t>
            </a:r>
            <a:r>
              <a:rPr lang="ja-JP" altLang="ja-JP" sz="2800" b="1" dirty="0">
                <a:latin typeface="+mj-ea"/>
                <a:ea typeface="+mj-ea"/>
              </a:rPr>
              <a:t>と災害発生</a:t>
            </a:r>
            <a:r>
              <a:rPr lang="ja-JP" altLang="en-US" sz="2800" b="1" dirty="0">
                <a:latin typeface="+mj-ea"/>
                <a:ea typeface="+mj-ea"/>
              </a:rPr>
              <a:t>の「</a:t>
            </a:r>
            <a:r>
              <a:rPr lang="ja-JP" altLang="ja-JP" sz="2800" b="1" dirty="0">
                <a:latin typeface="+mj-ea"/>
                <a:ea typeface="+mj-ea"/>
              </a:rPr>
              <a:t>可能性</a:t>
            </a:r>
            <a:r>
              <a:rPr lang="ja-JP" altLang="en-US" sz="2800" b="1" dirty="0">
                <a:latin typeface="+mj-ea"/>
                <a:ea typeface="+mj-ea"/>
              </a:rPr>
              <a:t>」</a:t>
            </a:r>
            <a:r>
              <a:rPr lang="ja-JP" altLang="ja-JP" sz="2800" b="1" dirty="0">
                <a:latin typeface="+mj-ea"/>
                <a:ea typeface="+mj-ea"/>
              </a:rPr>
              <a:t>の度合を組み合わせて「リスクを見積る」。</a:t>
            </a:r>
          </a:p>
          <a:p>
            <a:pPr marL="449263" indent="-449263">
              <a:lnSpc>
                <a:spcPct val="125000"/>
              </a:lnSpc>
              <a:spcBef>
                <a:spcPts val="600"/>
              </a:spcBef>
              <a:defRPr/>
            </a:pPr>
            <a:r>
              <a:rPr lang="ja-JP" altLang="ja-JP" sz="2800" b="1" dirty="0">
                <a:latin typeface="+mj-ea"/>
                <a:ea typeface="+mj-ea"/>
              </a:rPr>
              <a:t>③　リスクの大きさに基づ</a:t>
            </a:r>
            <a:r>
              <a:rPr lang="ja-JP" altLang="en-US" sz="2800" b="1" dirty="0">
                <a:latin typeface="+mj-ea"/>
                <a:ea typeface="+mj-ea"/>
              </a:rPr>
              <a:t>き</a:t>
            </a:r>
            <a:r>
              <a:rPr lang="ja-JP" altLang="ja-JP" sz="2800" b="1" dirty="0">
                <a:latin typeface="+mj-ea"/>
                <a:ea typeface="+mj-ea"/>
              </a:rPr>
              <a:t>対策の「優先度」を決め、</a:t>
            </a:r>
            <a:endParaRPr lang="en-US" altLang="ja-JP" sz="2800" b="1" dirty="0">
              <a:latin typeface="+mj-ea"/>
              <a:ea typeface="+mj-ea"/>
            </a:endParaRPr>
          </a:p>
          <a:p>
            <a:pPr marL="449263" indent="-449263">
              <a:lnSpc>
                <a:spcPct val="125000"/>
              </a:lnSpc>
              <a:spcBef>
                <a:spcPts val="0"/>
              </a:spcBef>
              <a:defRPr/>
            </a:pPr>
            <a:r>
              <a:rPr lang="ja-JP" altLang="en-US" sz="2800" b="1" dirty="0">
                <a:latin typeface="+mj-ea"/>
                <a:ea typeface="+mj-ea"/>
              </a:rPr>
              <a:t>　　</a:t>
            </a:r>
            <a:r>
              <a:rPr lang="ja-JP" altLang="ja-JP" sz="2800" b="1" dirty="0">
                <a:latin typeface="+mj-ea"/>
                <a:ea typeface="+mj-ea"/>
              </a:rPr>
              <a:t>「リスクの除去又は低減の措置」を検討する。</a:t>
            </a:r>
          </a:p>
          <a:p>
            <a:pPr marL="449263" indent="-449263">
              <a:lnSpc>
                <a:spcPct val="125000"/>
              </a:lnSpc>
              <a:spcBef>
                <a:spcPts val="600"/>
              </a:spcBef>
              <a:defRPr/>
            </a:pPr>
            <a:r>
              <a:rPr lang="ja-JP" altLang="ja-JP" sz="2800" b="1" dirty="0">
                <a:latin typeface="+mj-ea"/>
                <a:ea typeface="+mj-ea"/>
              </a:rPr>
              <a:t>④　結果を記録する</a:t>
            </a:r>
          </a:p>
          <a:p>
            <a:pPr algn="ctr">
              <a:lnSpc>
                <a:spcPct val="125000"/>
              </a:lnSpc>
              <a:spcBef>
                <a:spcPts val="600"/>
              </a:spcBef>
              <a:defRPr/>
            </a:pPr>
            <a:endParaRPr lang="ja-JP" altLang="en-US" sz="2600" b="1" dirty="0">
              <a:latin typeface="+mj-ea"/>
              <a:ea typeface="+mj-ea"/>
            </a:endParaRPr>
          </a:p>
        </p:txBody>
      </p:sp>
      <p:pic>
        <p:nvPicPr>
          <p:cNvPr id="22534" name="Picture 2" descr="RAとは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4832350"/>
            <a:ext cx="124936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27</a:t>
            </a:fld>
            <a:endParaRPr lang="ja-JP" altLang="en-US" dirty="0"/>
          </a:p>
        </p:txBody>
      </p:sp>
    </p:spTree>
    <p:extLst>
      <p:ext uri="{BB962C8B-B14F-4D97-AF65-F5344CB8AC3E}">
        <p14:creationId xmlns:p14="http://schemas.microsoft.com/office/powerpoint/2010/main" val="1619380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サブタイトル 2"/>
          <p:cNvSpPr txBox="1">
            <a:spLocks/>
          </p:cNvSpPr>
          <p:nvPr/>
        </p:nvSpPr>
        <p:spPr bwMode="auto">
          <a:xfrm>
            <a:off x="250407" y="116632"/>
            <a:ext cx="8641655"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2800" dirty="0">
                <a:solidFill>
                  <a:srgbClr val="002060"/>
                </a:solidFill>
                <a:latin typeface="Calibri" pitchFamily="34" charset="0"/>
                <a:ea typeface="ＭＳ Ｐゴシック" pitchFamily="50" charset="-128"/>
              </a:rPr>
              <a:t>（リスクアセスメントの考え方）</a:t>
            </a:r>
          </a:p>
        </p:txBody>
      </p:sp>
      <p:cxnSp>
        <p:nvCxnSpPr>
          <p:cNvPr id="3" name="直線コネクタ 2"/>
          <p:cNvCxnSpPr/>
          <p:nvPr/>
        </p:nvCxnSpPr>
        <p:spPr>
          <a:xfrm>
            <a:off x="251520" y="836712"/>
            <a:ext cx="86416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0407" y="1159669"/>
            <a:ext cx="5904805" cy="649287"/>
          </a:xfrm>
          <a:prstGeom prst="rect">
            <a:avLst/>
          </a:prstGeom>
          <a:solidFill>
            <a:schemeClr val="accent4">
              <a:lumMod val="20000"/>
              <a:lumOff val="80000"/>
            </a:schemeClr>
          </a:solidFill>
          <a:ln>
            <a:solidFill>
              <a:schemeClr val="tx1">
                <a:lumMod val="50000"/>
                <a:lumOff val="50000"/>
              </a:schemeClr>
            </a:solidFill>
          </a:ln>
        </p:spPr>
        <p:txBody>
          <a:bodyPr wrap="square" tIns="108000" bIns="108000">
            <a:spAutoFit/>
          </a:bodyPr>
          <a:lstStyle/>
          <a:p>
            <a:pPr marL="539750" indent="-539750" fontAlgn="auto">
              <a:spcBef>
                <a:spcPts val="600"/>
              </a:spcBef>
              <a:spcAft>
                <a:spcPts val="0"/>
              </a:spcAft>
              <a:defRPr/>
            </a:pPr>
            <a:r>
              <a:rPr lang="ja-JP" altLang="en-US" sz="2800" b="1" dirty="0">
                <a:solidFill>
                  <a:srgbClr val="000099"/>
                </a:solidFill>
                <a:latin typeface="+mj-ea"/>
                <a:ea typeface="+mj-ea"/>
              </a:rPr>
              <a:t>１　職場の危険をみつける</a:t>
            </a:r>
            <a:endParaRPr lang="en-US" altLang="ja-JP" sz="2800" b="1" dirty="0">
              <a:solidFill>
                <a:srgbClr val="000099"/>
              </a:solidFill>
              <a:latin typeface="+mj-ea"/>
              <a:ea typeface="+mj-ea"/>
            </a:endParaRPr>
          </a:p>
        </p:txBody>
      </p:sp>
      <p:sp>
        <p:nvSpPr>
          <p:cNvPr id="9" name="テキスト ボックス 8"/>
          <p:cNvSpPr txBox="1"/>
          <p:nvPr/>
        </p:nvSpPr>
        <p:spPr>
          <a:xfrm>
            <a:off x="251519" y="5289550"/>
            <a:ext cx="8599271" cy="1379538"/>
          </a:xfrm>
          <a:prstGeom prst="rect">
            <a:avLst/>
          </a:prstGeom>
          <a:solidFill>
            <a:schemeClr val="accent4">
              <a:lumMod val="20000"/>
              <a:lumOff val="80000"/>
            </a:schemeClr>
          </a:solidFill>
          <a:ln>
            <a:solidFill>
              <a:schemeClr val="tx1">
                <a:lumMod val="50000"/>
                <a:lumOff val="50000"/>
              </a:schemeClr>
            </a:solidFill>
          </a:ln>
        </p:spPr>
        <p:txBody>
          <a:bodyPr wrap="square" tIns="180000" bIns="180000">
            <a:spAutoFit/>
          </a:bodyPr>
          <a:lstStyle/>
          <a:p>
            <a:pPr marL="539750" indent="-539750" fontAlgn="auto">
              <a:spcBef>
                <a:spcPts val="1800"/>
              </a:spcBef>
              <a:spcAft>
                <a:spcPts val="0"/>
              </a:spcAft>
              <a:defRPr/>
            </a:pPr>
            <a:r>
              <a:rPr lang="ja-JP" altLang="en-US" sz="2800" b="1" dirty="0">
                <a:solidFill>
                  <a:srgbClr val="C00000"/>
                </a:solidFill>
                <a:latin typeface="+mj-ea"/>
                <a:ea typeface="+mj-ea"/>
              </a:rPr>
              <a:t>　災害が発生しにくく、発生しても軽度で済む</a:t>
            </a:r>
            <a:endParaRPr lang="en-US" altLang="ja-JP" sz="2800" b="1" dirty="0">
              <a:solidFill>
                <a:srgbClr val="C00000"/>
              </a:solidFill>
              <a:latin typeface="+mj-ea"/>
              <a:ea typeface="+mj-ea"/>
            </a:endParaRPr>
          </a:p>
          <a:p>
            <a:pPr marL="539750" indent="-539750" fontAlgn="auto">
              <a:spcBef>
                <a:spcPts val="1200"/>
              </a:spcBef>
              <a:spcAft>
                <a:spcPts val="0"/>
              </a:spcAft>
              <a:defRPr/>
            </a:pPr>
            <a:r>
              <a:rPr lang="ja-JP" altLang="en-US" sz="2800" b="1" dirty="0">
                <a:solidFill>
                  <a:srgbClr val="C00000"/>
                </a:solidFill>
                <a:latin typeface="+mj-ea"/>
                <a:ea typeface="+mj-ea"/>
              </a:rPr>
              <a:t>　　　　（安全度の高い職場が実現）</a:t>
            </a:r>
            <a:endParaRPr lang="en-US" altLang="ja-JP" sz="2800" b="1" dirty="0">
              <a:solidFill>
                <a:srgbClr val="000099"/>
              </a:solidFill>
              <a:latin typeface="+mj-ea"/>
              <a:ea typeface="+mj-ea"/>
            </a:endParaRPr>
          </a:p>
        </p:txBody>
      </p:sp>
      <p:sp>
        <p:nvSpPr>
          <p:cNvPr id="10" name="テキスト ボックス 9"/>
          <p:cNvSpPr txBox="1"/>
          <p:nvPr/>
        </p:nvSpPr>
        <p:spPr>
          <a:xfrm>
            <a:off x="251520" y="2132856"/>
            <a:ext cx="5904805" cy="1368425"/>
          </a:xfrm>
          <a:prstGeom prst="rect">
            <a:avLst/>
          </a:prstGeom>
          <a:solidFill>
            <a:schemeClr val="accent4">
              <a:lumMod val="20000"/>
              <a:lumOff val="80000"/>
            </a:schemeClr>
          </a:solidFill>
          <a:ln>
            <a:solidFill>
              <a:schemeClr val="tx1">
                <a:lumMod val="50000"/>
                <a:lumOff val="50000"/>
              </a:schemeClr>
            </a:solidFill>
          </a:ln>
        </p:spPr>
        <p:txBody>
          <a:bodyPr tIns="108000" bIns="108000"/>
          <a:lstStyle/>
          <a:p>
            <a:pPr marL="539750" indent="-539750" fontAlgn="auto">
              <a:spcBef>
                <a:spcPts val="600"/>
              </a:spcBef>
              <a:spcAft>
                <a:spcPts val="0"/>
              </a:spcAft>
              <a:defRPr/>
            </a:pPr>
            <a:r>
              <a:rPr lang="ja-JP" altLang="en-US" sz="2800" b="1" dirty="0">
                <a:solidFill>
                  <a:srgbClr val="000099"/>
                </a:solidFill>
                <a:latin typeface="+mj-ea"/>
                <a:ea typeface="+mj-ea"/>
              </a:rPr>
              <a:t>２　危険の程度（リスク）を判断する</a:t>
            </a:r>
            <a:endParaRPr lang="en-US" altLang="ja-JP" sz="2800" b="1" dirty="0">
              <a:solidFill>
                <a:srgbClr val="000099"/>
              </a:solidFill>
              <a:latin typeface="+mj-ea"/>
              <a:ea typeface="+mj-ea"/>
            </a:endParaRPr>
          </a:p>
          <a:p>
            <a:pPr marL="539750" indent="-539750" fontAlgn="auto">
              <a:spcBef>
                <a:spcPts val="600"/>
              </a:spcBef>
              <a:spcAft>
                <a:spcPts val="0"/>
              </a:spcAft>
              <a:defRPr/>
            </a:pPr>
            <a:endParaRPr lang="en-US" altLang="ja-JP" sz="2800" b="1" dirty="0">
              <a:solidFill>
                <a:srgbClr val="000099"/>
              </a:solidFill>
              <a:latin typeface="+mj-ea"/>
              <a:ea typeface="+mj-ea"/>
            </a:endParaRPr>
          </a:p>
        </p:txBody>
      </p:sp>
      <p:sp>
        <p:nvSpPr>
          <p:cNvPr id="11" name="テキスト ボックス 10"/>
          <p:cNvSpPr txBox="1"/>
          <p:nvPr/>
        </p:nvSpPr>
        <p:spPr>
          <a:xfrm>
            <a:off x="6372225" y="1191419"/>
            <a:ext cx="2520950" cy="617537"/>
          </a:xfrm>
          <a:prstGeom prst="rect">
            <a:avLst/>
          </a:prstGeom>
          <a:solidFill>
            <a:schemeClr val="accent1">
              <a:lumMod val="40000"/>
              <a:lumOff val="60000"/>
            </a:schemeClr>
          </a:solidFill>
          <a:ln w="28575">
            <a:solidFill>
              <a:schemeClr val="tx1">
                <a:lumMod val="50000"/>
                <a:lumOff val="50000"/>
              </a:schemeClr>
            </a:solidFill>
          </a:ln>
        </p:spPr>
        <p:txBody>
          <a:bodyPr tIns="108000" bIns="108000">
            <a:spAutoFit/>
          </a:bodyPr>
          <a:lstStyle/>
          <a:p>
            <a:pPr marL="539750" indent="-539750" fontAlgn="auto">
              <a:spcBef>
                <a:spcPts val="600"/>
              </a:spcBef>
              <a:spcAft>
                <a:spcPts val="0"/>
              </a:spcAft>
              <a:defRPr/>
            </a:pPr>
            <a:r>
              <a:rPr lang="ja-JP" altLang="en-US" sz="2600" b="1" dirty="0">
                <a:solidFill>
                  <a:srgbClr val="C00000"/>
                </a:solidFill>
                <a:latin typeface="+mj-ea"/>
                <a:ea typeface="+mj-ea"/>
              </a:rPr>
              <a:t>危険性の特定</a:t>
            </a:r>
            <a:endParaRPr lang="en-US" altLang="ja-JP" sz="2600" b="1" dirty="0">
              <a:solidFill>
                <a:srgbClr val="C00000"/>
              </a:solidFill>
              <a:latin typeface="+mj-ea"/>
              <a:ea typeface="+mj-ea"/>
            </a:endParaRPr>
          </a:p>
        </p:txBody>
      </p:sp>
      <p:sp>
        <p:nvSpPr>
          <p:cNvPr id="12" name="テキスト ボックス 11"/>
          <p:cNvSpPr txBox="1"/>
          <p:nvPr/>
        </p:nvSpPr>
        <p:spPr>
          <a:xfrm>
            <a:off x="6372225" y="2179148"/>
            <a:ext cx="2520950" cy="617537"/>
          </a:xfrm>
          <a:prstGeom prst="rect">
            <a:avLst/>
          </a:prstGeom>
          <a:solidFill>
            <a:schemeClr val="accent1">
              <a:lumMod val="40000"/>
              <a:lumOff val="60000"/>
            </a:schemeClr>
          </a:solidFill>
          <a:ln w="28575">
            <a:solidFill>
              <a:schemeClr val="tx1">
                <a:lumMod val="50000"/>
                <a:lumOff val="50000"/>
              </a:schemeClr>
            </a:solidFill>
          </a:ln>
        </p:spPr>
        <p:txBody>
          <a:bodyPr tIns="108000" bIns="108000">
            <a:spAutoFit/>
          </a:bodyPr>
          <a:lstStyle/>
          <a:p>
            <a:pPr marL="539750" indent="-539750" fontAlgn="auto">
              <a:spcBef>
                <a:spcPts val="600"/>
              </a:spcBef>
              <a:spcAft>
                <a:spcPts val="0"/>
              </a:spcAft>
              <a:defRPr/>
            </a:pPr>
            <a:r>
              <a:rPr lang="ja-JP" altLang="en-US" sz="2600" b="1" dirty="0">
                <a:solidFill>
                  <a:srgbClr val="C00000"/>
                </a:solidFill>
                <a:latin typeface="+mj-ea"/>
                <a:ea typeface="+mj-ea"/>
              </a:rPr>
              <a:t>リスクの見積り</a:t>
            </a:r>
            <a:endParaRPr lang="en-US" altLang="ja-JP" sz="2600" b="1" dirty="0">
              <a:solidFill>
                <a:srgbClr val="C00000"/>
              </a:solidFill>
              <a:latin typeface="+mj-ea"/>
              <a:ea typeface="+mj-ea"/>
            </a:endParaRPr>
          </a:p>
        </p:txBody>
      </p:sp>
      <p:sp>
        <p:nvSpPr>
          <p:cNvPr id="15" name="テキスト ボックス 14"/>
          <p:cNvSpPr txBox="1"/>
          <p:nvPr/>
        </p:nvSpPr>
        <p:spPr>
          <a:xfrm>
            <a:off x="251520" y="3645024"/>
            <a:ext cx="5904805" cy="648997"/>
          </a:xfrm>
          <a:prstGeom prst="rect">
            <a:avLst/>
          </a:prstGeom>
          <a:solidFill>
            <a:schemeClr val="accent4">
              <a:lumMod val="20000"/>
              <a:lumOff val="80000"/>
            </a:schemeClr>
          </a:solidFill>
          <a:ln>
            <a:solidFill>
              <a:schemeClr val="tx1">
                <a:lumMod val="50000"/>
                <a:lumOff val="50000"/>
              </a:schemeClr>
            </a:solidFill>
          </a:ln>
        </p:spPr>
        <p:txBody>
          <a:bodyPr wrap="square" tIns="108000" bIns="108000">
            <a:spAutoFit/>
          </a:bodyPr>
          <a:lstStyle/>
          <a:p>
            <a:pPr marL="539750" indent="-539750" fontAlgn="auto">
              <a:spcBef>
                <a:spcPts val="600"/>
              </a:spcBef>
              <a:spcAft>
                <a:spcPts val="0"/>
              </a:spcAft>
              <a:defRPr/>
            </a:pPr>
            <a:r>
              <a:rPr lang="ja-JP" altLang="en-US" sz="2800" b="1" dirty="0">
                <a:solidFill>
                  <a:srgbClr val="000099"/>
                </a:solidFill>
                <a:latin typeface="+mj-ea"/>
                <a:ea typeface="+mj-ea"/>
              </a:rPr>
              <a:t>３　ﾘｽｸﾚﾍﾞﾙ高いものから対策実施</a:t>
            </a:r>
            <a:endParaRPr lang="en-US" altLang="ja-JP" sz="2800" b="1" dirty="0">
              <a:solidFill>
                <a:srgbClr val="000099"/>
              </a:solidFill>
              <a:latin typeface="+mj-ea"/>
              <a:ea typeface="+mj-ea"/>
            </a:endParaRPr>
          </a:p>
        </p:txBody>
      </p:sp>
      <p:sp>
        <p:nvSpPr>
          <p:cNvPr id="16" name="テキスト ボックス 15"/>
          <p:cNvSpPr txBox="1"/>
          <p:nvPr/>
        </p:nvSpPr>
        <p:spPr>
          <a:xfrm>
            <a:off x="6356145" y="3676484"/>
            <a:ext cx="2520950" cy="617537"/>
          </a:xfrm>
          <a:prstGeom prst="rect">
            <a:avLst/>
          </a:prstGeom>
          <a:solidFill>
            <a:schemeClr val="accent1">
              <a:lumMod val="40000"/>
              <a:lumOff val="60000"/>
            </a:schemeClr>
          </a:solidFill>
          <a:ln w="28575">
            <a:solidFill>
              <a:schemeClr val="tx1">
                <a:lumMod val="50000"/>
                <a:lumOff val="50000"/>
              </a:schemeClr>
            </a:solidFill>
          </a:ln>
        </p:spPr>
        <p:txBody>
          <a:bodyPr tIns="108000" bIns="108000">
            <a:spAutoFit/>
          </a:bodyPr>
          <a:lstStyle/>
          <a:p>
            <a:pPr marL="539750" indent="-539750" fontAlgn="auto">
              <a:spcBef>
                <a:spcPts val="600"/>
              </a:spcBef>
              <a:spcAft>
                <a:spcPts val="0"/>
              </a:spcAft>
              <a:defRPr/>
            </a:pPr>
            <a:r>
              <a:rPr lang="ja-JP" altLang="en-US" sz="2600" b="1" dirty="0">
                <a:solidFill>
                  <a:srgbClr val="C00000"/>
                </a:solidFill>
                <a:latin typeface="+mj-ea"/>
                <a:ea typeface="+mj-ea"/>
              </a:rPr>
              <a:t>リスク低減対策</a:t>
            </a:r>
            <a:endParaRPr lang="en-US" altLang="ja-JP" sz="2600" b="1" dirty="0">
              <a:solidFill>
                <a:srgbClr val="C00000"/>
              </a:solidFill>
              <a:latin typeface="+mj-ea"/>
              <a:ea typeface="+mj-ea"/>
            </a:endParaRPr>
          </a:p>
        </p:txBody>
      </p:sp>
      <p:sp>
        <p:nvSpPr>
          <p:cNvPr id="17" name="下矢印 16"/>
          <p:cNvSpPr/>
          <p:nvPr/>
        </p:nvSpPr>
        <p:spPr>
          <a:xfrm>
            <a:off x="2411759" y="4437112"/>
            <a:ext cx="1584325" cy="677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23564" name="サブタイトル 2"/>
          <p:cNvSpPr txBox="1">
            <a:spLocks/>
          </p:cNvSpPr>
          <p:nvPr/>
        </p:nvSpPr>
        <p:spPr bwMode="auto">
          <a:xfrm>
            <a:off x="3953998" y="4438636"/>
            <a:ext cx="4896793" cy="504825"/>
          </a:xfrm>
          <a:prstGeom prst="rect">
            <a:avLst/>
          </a:prstGeom>
          <a:noFill/>
          <a:ln w="9525">
            <a:noFill/>
            <a:miter lim="800000"/>
            <a:headEnd/>
            <a:tailEnd/>
          </a:ln>
        </p:spPr>
        <p:txBody>
          <a:bodyPr lIns="36000" rIns="36000"/>
          <a:lstStyle/>
          <a:p>
            <a:pPr marL="342900" indent="-342900" algn="ctr">
              <a:spcBef>
                <a:spcPct val="20000"/>
              </a:spcBef>
              <a:defRPr/>
            </a:pPr>
            <a:r>
              <a:rPr lang="ja-JP" altLang="en-US" sz="2800" dirty="0">
                <a:latin typeface="+mj-ea"/>
                <a:ea typeface="+mj-ea"/>
              </a:rPr>
              <a:t>（安全衛生計画として実施）</a:t>
            </a:r>
          </a:p>
        </p:txBody>
      </p:sp>
      <p:sp>
        <p:nvSpPr>
          <p:cNvPr id="19" name="テキスト ボックス 18"/>
          <p:cNvSpPr txBox="1"/>
          <p:nvPr/>
        </p:nvSpPr>
        <p:spPr>
          <a:xfrm>
            <a:off x="6391617" y="2883744"/>
            <a:ext cx="2520950" cy="617537"/>
          </a:xfrm>
          <a:prstGeom prst="rect">
            <a:avLst/>
          </a:prstGeom>
          <a:solidFill>
            <a:schemeClr val="accent1">
              <a:lumMod val="40000"/>
              <a:lumOff val="60000"/>
            </a:schemeClr>
          </a:solidFill>
          <a:ln w="28575">
            <a:solidFill>
              <a:schemeClr val="tx1">
                <a:lumMod val="50000"/>
                <a:lumOff val="50000"/>
              </a:schemeClr>
            </a:solidFill>
          </a:ln>
        </p:spPr>
        <p:txBody>
          <a:bodyPr tIns="108000" bIns="108000">
            <a:spAutoFit/>
          </a:bodyPr>
          <a:lstStyle/>
          <a:p>
            <a:pPr marL="539750" indent="-539750" fontAlgn="auto">
              <a:spcBef>
                <a:spcPts val="600"/>
              </a:spcBef>
              <a:spcAft>
                <a:spcPts val="0"/>
              </a:spcAft>
              <a:defRPr/>
            </a:pPr>
            <a:r>
              <a:rPr lang="ja-JP" altLang="en-US" sz="2600" b="1" spc="-100" dirty="0">
                <a:solidFill>
                  <a:srgbClr val="C00000"/>
                </a:solidFill>
                <a:latin typeface="+mj-ea"/>
                <a:ea typeface="+mj-ea"/>
              </a:rPr>
              <a:t>ﾘｽｸﾚﾍﾞﾙの評価</a:t>
            </a:r>
            <a:endParaRPr lang="en-US" altLang="ja-JP" sz="2600" b="1" spc="-100" dirty="0">
              <a:solidFill>
                <a:srgbClr val="C00000"/>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28</a:t>
            </a:fld>
            <a:endParaRPr lang="ja-JP" altLang="en-US" dirty="0"/>
          </a:p>
        </p:txBody>
      </p:sp>
    </p:spTree>
    <p:extLst>
      <p:ext uri="{BB962C8B-B14F-4D97-AF65-F5344CB8AC3E}">
        <p14:creationId xmlns:p14="http://schemas.microsoft.com/office/powerpoint/2010/main" val="428508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51520" y="1052513"/>
            <a:ext cx="85689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260648"/>
            <a:ext cx="8568952" cy="647700"/>
          </a:xfrm>
          <a:prstGeom prst="rect">
            <a:avLst/>
          </a:prstGeom>
          <a:solidFill>
            <a:srgbClr val="E5F8FF"/>
          </a:solidFill>
          <a:ln/>
        </p:spPr>
        <p:style>
          <a:lnRef idx="2">
            <a:schemeClr val="accent1"/>
          </a:lnRef>
          <a:fillRef idx="1">
            <a:schemeClr val="lt1"/>
          </a:fillRef>
          <a:effectRef idx="0">
            <a:schemeClr val="accent1"/>
          </a:effectRef>
          <a:fontRef idx="minor">
            <a:schemeClr val="dk1"/>
          </a:fontRef>
        </p:style>
        <p:txBody>
          <a:bodyPr tIns="108000" bIns="108000"/>
          <a:lstStyle/>
          <a:p>
            <a:pPr marL="539750" indent="-539750" algn="ctr" fontAlgn="auto">
              <a:spcBef>
                <a:spcPts val="0"/>
              </a:spcBef>
              <a:spcAft>
                <a:spcPts val="0"/>
              </a:spcAft>
              <a:defRPr/>
            </a:pPr>
            <a:r>
              <a:rPr lang="ja-JP" altLang="en-US" sz="2600" b="1" dirty="0">
                <a:solidFill>
                  <a:srgbClr val="000099"/>
                </a:solidFill>
                <a:latin typeface="+mj-ea"/>
                <a:ea typeface="+mj-ea"/>
              </a:rPr>
              <a:t>３　リスクアセスメントの手順の考え方</a:t>
            </a:r>
            <a:endParaRPr lang="en-US" altLang="ja-JP" sz="2600" b="1" dirty="0">
              <a:solidFill>
                <a:srgbClr val="000099"/>
              </a:solidFill>
              <a:latin typeface="+mj-ea"/>
              <a:ea typeface="+mj-ea"/>
            </a:endParaRPr>
          </a:p>
          <a:p>
            <a:pPr marL="539750" indent="-539750" algn="ctr" fontAlgn="auto">
              <a:lnSpc>
                <a:spcPct val="150000"/>
              </a:lnSpc>
              <a:spcBef>
                <a:spcPts val="0"/>
              </a:spcBef>
              <a:spcAft>
                <a:spcPts val="0"/>
              </a:spcAft>
              <a:defRPr/>
            </a:pPr>
            <a:endParaRPr lang="en-US" altLang="ja-JP" sz="2600" b="1" dirty="0">
              <a:solidFill>
                <a:srgbClr val="000099"/>
              </a:solidFill>
              <a:latin typeface="+mj-ea"/>
              <a:ea typeface="+mj-ea"/>
            </a:endParaRPr>
          </a:p>
          <a:p>
            <a:pPr marL="539750" indent="-539750" algn="ctr" fontAlgn="auto">
              <a:lnSpc>
                <a:spcPct val="150000"/>
              </a:lnSpc>
              <a:spcBef>
                <a:spcPts val="0"/>
              </a:spcBef>
              <a:spcAft>
                <a:spcPts val="0"/>
              </a:spcAft>
              <a:defRPr/>
            </a:pPr>
            <a:endParaRPr lang="en-US" altLang="ja-JP" sz="2600" b="1" dirty="0">
              <a:latin typeface="+mj-ea"/>
              <a:ea typeface="+mj-ea"/>
            </a:endParaRPr>
          </a:p>
        </p:txBody>
      </p:sp>
      <p:sp>
        <p:nvSpPr>
          <p:cNvPr id="6" name="角丸四角形 5"/>
          <p:cNvSpPr/>
          <p:nvPr/>
        </p:nvSpPr>
        <p:spPr>
          <a:xfrm>
            <a:off x="323528" y="1268760"/>
            <a:ext cx="8496944" cy="504825"/>
          </a:xfrm>
          <a:prstGeom prst="roundRect">
            <a:avLst>
              <a:gd name="adj" fmla="val 11628"/>
            </a:avLst>
          </a:prstGeom>
          <a:solidFill>
            <a:srgbClr val="FF0000"/>
          </a:solidFill>
        </p:spPr>
        <p:style>
          <a:lnRef idx="2">
            <a:schemeClr val="accent2"/>
          </a:lnRef>
          <a:fillRef idx="1">
            <a:schemeClr val="lt1"/>
          </a:fillRef>
          <a:effectRef idx="0">
            <a:schemeClr val="accent2"/>
          </a:effectRef>
          <a:fontRef idx="minor">
            <a:schemeClr val="dk1"/>
          </a:fontRef>
        </p:style>
        <p:txBody>
          <a:bodyPr anchor="ctr"/>
          <a:lstStyle/>
          <a:p>
            <a:pPr marL="457200" indent="-457200" algn="ctr">
              <a:lnSpc>
                <a:spcPct val="125000"/>
              </a:lnSpc>
              <a:spcBef>
                <a:spcPts val="1200"/>
              </a:spcBef>
              <a:buFontTx/>
              <a:buAutoNum type="arabicParenBoth"/>
              <a:defRPr/>
            </a:pPr>
            <a:r>
              <a:rPr lang="ja-JP" altLang="ja-JP" sz="2400" b="1" dirty="0">
                <a:solidFill>
                  <a:schemeClr val="bg1"/>
                </a:solidFill>
                <a:latin typeface="+mj-ea"/>
                <a:ea typeface="+mj-ea"/>
              </a:rPr>
              <a:t>危険性又は有害性を</a:t>
            </a:r>
            <a:r>
              <a:rPr lang="ja-JP" altLang="en-US" sz="2400" b="1" dirty="0">
                <a:solidFill>
                  <a:schemeClr val="bg1"/>
                </a:solidFill>
                <a:latin typeface="+mj-ea"/>
                <a:ea typeface="+mj-ea"/>
              </a:rPr>
              <a:t>特定</a:t>
            </a:r>
            <a:endParaRPr lang="en-US" altLang="ja-JP" sz="2400" b="1" dirty="0">
              <a:solidFill>
                <a:schemeClr val="bg1"/>
              </a:solidFill>
              <a:latin typeface="+mj-ea"/>
              <a:ea typeface="+mj-ea"/>
            </a:endParaRPr>
          </a:p>
        </p:txBody>
      </p:sp>
      <p:grpSp>
        <p:nvGrpSpPr>
          <p:cNvPr id="24582" name="グループ化 18"/>
          <p:cNvGrpSpPr>
            <a:grpSpLocks/>
          </p:cNvGrpSpPr>
          <p:nvPr/>
        </p:nvGrpSpPr>
        <p:grpSpPr bwMode="auto">
          <a:xfrm>
            <a:off x="4067944" y="2418493"/>
            <a:ext cx="4621212" cy="3455987"/>
            <a:chOff x="3983235" y="2852738"/>
            <a:chExt cx="4621213" cy="3455987"/>
          </a:xfrm>
        </p:grpSpPr>
        <p:grpSp>
          <p:nvGrpSpPr>
            <p:cNvPr id="24590" name="グループ化 18"/>
            <p:cNvGrpSpPr>
              <a:grpSpLocks/>
            </p:cNvGrpSpPr>
            <p:nvPr/>
          </p:nvGrpSpPr>
          <p:grpSpPr bwMode="auto">
            <a:xfrm>
              <a:off x="3983235" y="2852738"/>
              <a:ext cx="4621213" cy="3455987"/>
              <a:chOff x="3838575" y="2852738"/>
              <a:chExt cx="4621213" cy="3455987"/>
            </a:xfrm>
          </p:grpSpPr>
          <p:grpSp>
            <p:nvGrpSpPr>
              <p:cNvPr id="24592" name="グループ化 14"/>
              <p:cNvGrpSpPr>
                <a:grpSpLocks/>
              </p:cNvGrpSpPr>
              <p:nvPr/>
            </p:nvGrpSpPr>
            <p:grpSpPr bwMode="auto">
              <a:xfrm>
                <a:off x="3838575" y="2852738"/>
                <a:ext cx="4621213" cy="3455987"/>
                <a:chOff x="3838575" y="2852738"/>
                <a:chExt cx="4621213" cy="3455987"/>
              </a:xfrm>
            </p:grpSpPr>
            <p:pic>
              <p:nvPicPr>
                <p:cNvPr id="24594" name="Picture 3" descr="S_リス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575" y="2852738"/>
                  <a:ext cx="462121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4284662" y="3429000"/>
                  <a:ext cx="2374901" cy="2303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pic>
            <p:nvPicPr>
              <p:cNvPr id="24593" name="Picture 10" descr="G:\00_総合ファイル小林_H23度から\01厚労省\A_H24厚労省委託事業\ｺﾝｻﾙｱﾀﾝﾄ会\pics\トラ.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716338"/>
                <a:ext cx="23034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角丸四角形 9"/>
            <p:cNvSpPr/>
            <p:nvPr/>
          </p:nvSpPr>
          <p:spPr>
            <a:xfrm>
              <a:off x="4429321" y="5876925"/>
              <a:ext cx="4175126"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latin typeface="+mj-ea"/>
                  <a:ea typeface="+mj-ea"/>
                </a:rPr>
                <a:t>人がいるので災害が起こる可能性がある</a:t>
              </a:r>
            </a:p>
          </p:txBody>
        </p:sp>
      </p:grpSp>
      <p:grpSp>
        <p:nvGrpSpPr>
          <p:cNvPr id="24583" name="グループ化 17"/>
          <p:cNvGrpSpPr>
            <a:grpSpLocks/>
          </p:cNvGrpSpPr>
          <p:nvPr/>
        </p:nvGrpSpPr>
        <p:grpSpPr bwMode="auto">
          <a:xfrm>
            <a:off x="464343" y="2592388"/>
            <a:ext cx="3313113" cy="3644900"/>
            <a:chOff x="539552" y="2880444"/>
            <a:chExt cx="3313112" cy="3644900"/>
          </a:xfrm>
        </p:grpSpPr>
        <p:grpSp>
          <p:nvGrpSpPr>
            <p:cNvPr id="24584" name="グループ化 17"/>
            <p:cNvGrpSpPr>
              <a:grpSpLocks/>
            </p:cNvGrpSpPr>
            <p:nvPr/>
          </p:nvGrpSpPr>
          <p:grpSpPr bwMode="auto">
            <a:xfrm>
              <a:off x="539552" y="2880444"/>
              <a:ext cx="3162300" cy="3644900"/>
              <a:chOff x="688975" y="2708275"/>
              <a:chExt cx="3162300" cy="3644900"/>
            </a:xfrm>
          </p:grpSpPr>
          <p:grpSp>
            <p:nvGrpSpPr>
              <p:cNvPr id="24586" name="グループ化 13"/>
              <p:cNvGrpSpPr>
                <a:grpSpLocks/>
              </p:cNvGrpSpPr>
              <p:nvPr/>
            </p:nvGrpSpPr>
            <p:grpSpPr bwMode="auto">
              <a:xfrm>
                <a:off x="688975" y="2708275"/>
                <a:ext cx="3162300" cy="3644900"/>
                <a:chOff x="688975" y="2708275"/>
                <a:chExt cx="3162300" cy="3644900"/>
              </a:xfrm>
            </p:grpSpPr>
            <p:pic>
              <p:nvPicPr>
                <p:cNvPr id="24588" name="Picture 2" descr="S_ﾊｻﾞｰﾄﾞ"/>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 y="2708275"/>
                  <a:ext cx="31623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p:cNvSpPr/>
                <p:nvPr/>
              </p:nvSpPr>
              <p:spPr>
                <a:xfrm>
                  <a:off x="1116013" y="3284538"/>
                  <a:ext cx="2447924" cy="2520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pic>
            <p:nvPicPr>
              <p:cNvPr id="24587" name="Picture 10" descr="G:\00_総合ファイル小林_H23度から\01厚労省\A_H24厚労省委託事業\ｺﾝｻﾙｱﾀﾝﾄ会\pics\トラ.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716338"/>
                <a:ext cx="2305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角丸四角形 7"/>
            <p:cNvSpPr/>
            <p:nvPr/>
          </p:nvSpPr>
          <p:spPr>
            <a:xfrm>
              <a:off x="539552" y="5877644"/>
              <a:ext cx="3313112"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latin typeface="+mj-ea"/>
                  <a:ea typeface="+mj-ea"/>
                </a:rPr>
                <a:t>人がいないため災害が起こらない</a:t>
              </a:r>
            </a:p>
          </p:txBody>
        </p:sp>
      </p:gr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29</a:t>
            </a:fld>
            <a:endParaRPr lang="ja-JP" altLang="en-US" dirty="0"/>
          </a:p>
        </p:txBody>
      </p:sp>
    </p:spTree>
    <p:extLst>
      <p:ext uri="{BB962C8B-B14F-4D97-AF65-F5344CB8AC3E}">
        <p14:creationId xmlns:p14="http://schemas.microsoft.com/office/powerpoint/2010/main" val="177907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818476163"/>
              </p:ext>
            </p:extLst>
          </p:nvPr>
        </p:nvGraphicFramePr>
        <p:xfrm>
          <a:off x="323528" y="623078"/>
          <a:ext cx="8568952" cy="5839544"/>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179512" y="188640"/>
            <a:ext cx="8856984" cy="400110"/>
          </a:xfrm>
          <a:prstGeom prst="rect">
            <a:avLst/>
          </a:prstGeom>
          <a:solidFill>
            <a:srgbClr val="E5F8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000" dirty="0" smtClean="0"/>
              <a:t>重大災害</a:t>
            </a:r>
            <a:r>
              <a:rPr kumimoji="1" lang="ja-JP" altLang="en-US" dirty="0" smtClean="0"/>
              <a:t>（一時に３人以上の死傷者を伴う災害）</a:t>
            </a:r>
            <a:r>
              <a:rPr kumimoji="1" lang="ja-JP" altLang="en-US" sz="2000" dirty="0" smtClean="0"/>
              <a:t>発生状況の推移</a:t>
            </a:r>
            <a:endParaRPr kumimoji="1" lang="ja-JP" altLang="en-US" sz="2000" dirty="0"/>
          </a:p>
        </p:txBody>
      </p:sp>
      <p:sp>
        <p:nvSpPr>
          <p:cNvPr id="9" name="テキスト ボックス 8"/>
          <p:cNvSpPr txBox="1"/>
          <p:nvPr/>
        </p:nvSpPr>
        <p:spPr>
          <a:xfrm>
            <a:off x="611560" y="6432603"/>
            <a:ext cx="3497576" cy="338554"/>
          </a:xfrm>
          <a:prstGeom prst="rect">
            <a:avLst/>
          </a:prstGeom>
          <a:noFill/>
        </p:spPr>
        <p:txBody>
          <a:bodyPr wrap="square" rtlCol="0">
            <a:spAutoFit/>
          </a:bodyPr>
          <a:lstStyle/>
          <a:p>
            <a:r>
              <a:rPr lang="ja-JP" altLang="en-US" sz="1600" b="1" dirty="0"/>
              <a:t>資料</a:t>
            </a:r>
            <a:r>
              <a:rPr lang="ja-JP" altLang="en-US" sz="1600" b="1" dirty="0" smtClean="0"/>
              <a:t>出所：厚生労働省安全課調べ</a:t>
            </a:r>
            <a:endParaRPr kumimoji="1" lang="ja-JP" altLang="en-US" sz="1600" b="1" dirty="0"/>
          </a:p>
        </p:txBody>
      </p:sp>
      <p:sp>
        <p:nvSpPr>
          <p:cNvPr id="10" name="テキスト ボックス 9"/>
          <p:cNvSpPr txBox="1"/>
          <p:nvPr/>
        </p:nvSpPr>
        <p:spPr>
          <a:xfrm>
            <a:off x="3059832" y="1988840"/>
            <a:ext cx="720080" cy="369332"/>
          </a:xfrm>
          <a:prstGeom prst="rect">
            <a:avLst/>
          </a:prstGeom>
          <a:noFill/>
          <a:ln w="3175">
            <a:solidFill>
              <a:srgbClr val="002060"/>
            </a:solidFill>
          </a:ln>
        </p:spPr>
        <p:txBody>
          <a:bodyPr wrap="square" rtlCol="0">
            <a:spAutoFit/>
          </a:bodyPr>
          <a:lstStyle/>
          <a:p>
            <a:r>
              <a:rPr kumimoji="1" lang="ja-JP" altLang="en-US" b="1" dirty="0" smtClean="0">
                <a:solidFill>
                  <a:schemeClr val="tx2"/>
                </a:solidFill>
              </a:rPr>
              <a:t>合計</a:t>
            </a:r>
            <a:endParaRPr kumimoji="1" lang="ja-JP" altLang="en-US" b="1" dirty="0">
              <a:solidFill>
                <a:schemeClr val="tx2"/>
              </a:solidFill>
            </a:endParaRPr>
          </a:p>
        </p:txBody>
      </p:sp>
      <p:sp>
        <p:nvSpPr>
          <p:cNvPr id="11" name="テキスト ボックス 10"/>
          <p:cNvSpPr txBox="1"/>
          <p:nvPr/>
        </p:nvSpPr>
        <p:spPr>
          <a:xfrm>
            <a:off x="7524328" y="4293096"/>
            <a:ext cx="936104" cy="369332"/>
          </a:xfrm>
          <a:prstGeom prst="rect">
            <a:avLst/>
          </a:prstGeom>
          <a:noFill/>
          <a:ln>
            <a:solidFill>
              <a:srgbClr val="FF0000"/>
            </a:solidFill>
          </a:ln>
        </p:spPr>
        <p:txBody>
          <a:bodyPr wrap="square" rtlCol="0">
            <a:spAutoFit/>
          </a:bodyPr>
          <a:lstStyle/>
          <a:p>
            <a:r>
              <a:rPr kumimoji="1" lang="ja-JP" altLang="en-US" b="1" dirty="0" smtClean="0">
                <a:solidFill>
                  <a:srgbClr val="FF0000"/>
                </a:solidFill>
              </a:rPr>
              <a:t>建設業</a:t>
            </a:r>
            <a:endParaRPr kumimoji="1" lang="ja-JP" altLang="en-US" b="1" dirty="0">
              <a:solidFill>
                <a:srgbClr val="FF0000"/>
              </a:solidFill>
            </a:endParaRPr>
          </a:p>
        </p:txBody>
      </p:sp>
      <p:sp>
        <p:nvSpPr>
          <p:cNvPr id="12" name="テキスト ボックス 11"/>
          <p:cNvSpPr txBox="1"/>
          <p:nvPr/>
        </p:nvSpPr>
        <p:spPr>
          <a:xfrm>
            <a:off x="5076056" y="4509120"/>
            <a:ext cx="936104" cy="369332"/>
          </a:xfrm>
          <a:prstGeom prst="rect">
            <a:avLst/>
          </a:prstGeom>
          <a:noFill/>
          <a:ln>
            <a:solidFill>
              <a:schemeClr val="accent3">
                <a:lumMod val="50000"/>
              </a:schemeClr>
            </a:solidFill>
          </a:ln>
        </p:spPr>
        <p:txBody>
          <a:bodyPr wrap="square" rtlCol="0">
            <a:spAutoFit/>
          </a:bodyPr>
          <a:lstStyle/>
          <a:p>
            <a:r>
              <a:rPr kumimoji="1" lang="ja-JP" altLang="en-US" b="1" dirty="0" smtClean="0">
                <a:solidFill>
                  <a:schemeClr val="accent3">
                    <a:lumMod val="50000"/>
                  </a:schemeClr>
                </a:solidFill>
              </a:rPr>
              <a:t>製造業</a:t>
            </a:r>
            <a:endParaRPr kumimoji="1" lang="ja-JP" altLang="en-US" b="1" dirty="0">
              <a:solidFill>
                <a:schemeClr val="accent3">
                  <a:lumMod val="50000"/>
                </a:schemeClr>
              </a:solidFill>
            </a:endParaRPr>
          </a:p>
        </p:txBody>
      </p:sp>
      <p:sp>
        <p:nvSpPr>
          <p:cNvPr id="13" name="テキスト ボックス 12"/>
          <p:cNvSpPr txBox="1"/>
          <p:nvPr/>
        </p:nvSpPr>
        <p:spPr>
          <a:xfrm>
            <a:off x="2184328" y="5157192"/>
            <a:ext cx="936104" cy="369332"/>
          </a:xfrm>
          <a:prstGeom prst="rect">
            <a:avLst/>
          </a:prstGeom>
          <a:noFill/>
          <a:ln>
            <a:solidFill>
              <a:schemeClr val="accent4">
                <a:lumMod val="75000"/>
              </a:schemeClr>
            </a:solidFill>
          </a:ln>
        </p:spPr>
        <p:txBody>
          <a:bodyPr wrap="square" rtlCol="0">
            <a:spAutoFit/>
          </a:bodyPr>
          <a:lstStyle/>
          <a:p>
            <a:r>
              <a:rPr kumimoji="1" lang="ja-JP" altLang="en-US" b="1" dirty="0" smtClean="0">
                <a:solidFill>
                  <a:schemeClr val="accent4">
                    <a:lumMod val="75000"/>
                  </a:schemeClr>
                </a:solidFill>
              </a:rPr>
              <a:t>運輸業</a:t>
            </a:r>
            <a:endParaRPr kumimoji="1" lang="ja-JP" altLang="en-US" b="1" dirty="0">
              <a:solidFill>
                <a:schemeClr val="accent4">
                  <a:lumMod val="75000"/>
                </a:schemeClr>
              </a:solidFill>
            </a:endParaRPr>
          </a:p>
        </p:txBody>
      </p:sp>
      <p:cxnSp>
        <p:nvCxnSpPr>
          <p:cNvPr id="15" name="直線矢印コネクタ 14"/>
          <p:cNvCxnSpPr/>
          <p:nvPr/>
        </p:nvCxnSpPr>
        <p:spPr>
          <a:xfrm>
            <a:off x="5544108" y="4878452"/>
            <a:ext cx="0" cy="566772"/>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6AB9DD2A-4EC2-4BDC-B1B9-F861CF1AC79C}" type="slidenum">
              <a:rPr lang="ja-JP" altLang="en-US" smtClean="0"/>
              <a:pPr>
                <a:defRPr/>
              </a:pPr>
              <a:t>3</a:t>
            </a:fld>
            <a:endParaRPr lang="ja-JP" altLang="en-US" dirty="0"/>
          </a:p>
        </p:txBody>
      </p:sp>
    </p:spTree>
    <p:extLst>
      <p:ext uri="{BB962C8B-B14F-4D97-AF65-F5344CB8AC3E}">
        <p14:creationId xmlns:p14="http://schemas.microsoft.com/office/powerpoint/2010/main" val="17156303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07504" y="1052513"/>
            <a:ext cx="871296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107504" y="476250"/>
            <a:ext cx="8712967" cy="503238"/>
          </a:xfrm>
          <a:prstGeom prst="roundRect">
            <a:avLst>
              <a:gd name="adj" fmla="val 1162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ctr">
              <a:lnSpc>
                <a:spcPct val="125000"/>
              </a:lnSpc>
              <a:spcBef>
                <a:spcPts val="1200"/>
              </a:spcBef>
              <a:defRPr/>
            </a:pPr>
            <a:r>
              <a:rPr lang="ja-JP" altLang="en-US" sz="2800" b="1" dirty="0">
                <a:latin typeface="+mj-ea"/>
                <a:ea typeface="+mj-ea"/>
              </a:rPr>
              <a:t>（２）リスクの見積り</a:t>
            </a:r>
          </a:p>
        </p:txBody>
      </p:sp>
      <p:sp>
        <p:nvSpPr>
          <p:cNvPr id="8" name="角丸四角形 7"/>
          <p:cNvSpPr/>
          <p:nvPr/>
        </p:nvSpPr>
        <p:spPr>
          <a:xfrm>
            <a:off x="179512" y="1196752"/>
            <a:ext cx="8640959" cy="2304256"/>
          </a:xfrm>
          <a:prstGeom prst="roundRect">
            <a:avLst>
              <a:gd name="adj" fmla="val 1182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0" hangingPunct="0">
              <a:lnSpc>
                <a:spcPct val="125000"/>
              </a:lnSpc>
              <a:buFont typeface="Wingdings" panose="05000000000000000000" pitchFamily="2" charset="2"/>
              <a:buChar char="u"/>
              <a:defRPr/>
            </a:pPr>
            <a:r>
              <a:rPr lang="ja-JP" altLang="en-US" sz="2800" b="1" dirty="0" smtClean="0">
                <a:solidFill>
                  <a:srgbClr val="002060"/>
                </a:solidFill>
                <a:latin typeface="+mj-ea"/>
                <a:ea typeface="+mj-ea"/>
              </a:rPr>
              <a:t>トラ</a:t>
            </a:r>
            <a:r>
              <a:rPr lang="ja-JP" altLang="ja-JP" sz="2800" b="1" dirty="0">
                <a:solidFill>
                  <a:srgbClr val="002060"/>
                </a:solidFill>
                <a:latin typeface="+mj-ea"/>
                <a:ea typeface="+mj-ea"/>
              </a:rPr>
              <a:t>に襲われる可能性　</a:t>
            </a:r>
            <a:r>
              <a:rPr lang="ja-JP" altLang="en-US" sz="2800" b="1" dirty="0">
                <a:solidFill>
                  <a:srgbClr val="002060"/>
                </a:solidFill>
                <a:latin typeface="+mj-ea"/>
                <a:ea typeface="+mj-ea"/>
              </a:rPr>
              <a:t>　</a:t>
            </a:r>
            <a:r>
              <a:rPr lang="ja-JP" altLang="ja-JP" sz="2800" b="1" dirty="0">
                <a:solidFill>
                  <a:srgbClr val="002060"/>
                </a:solidFill>
                <a:latin typeface="+mj-ea"/>
                <a:ea typeface="+mj-ea"/>
              </a:rPr>
              <a:t>→　区分　高い（×）</a:t>
            </a:r>
          </a:p>
          <a:p>
            <a:pPr marL="457200" indent="-457200" eaLnBrk="0" hangingPunct="0">
              <a:lnSpc>
                <a:spcPct val="125000"/>
              </a:lnSpc>
              <a:buFont typeface="Wingdings" panose="05000000000000000000" pitchFamily="2" charset="2"/>
              <a:buChar char="u"/>
              <a:defRPr/>
            </a:pPr>
            <a:r>
              <a:rPr lang="ja-JP" altLang="ja-JP" sz="2800" b="1" dirty="0" smtClean="0">
                <a:solidFill>
                  <a:srgbClr val="002060"/>
                </a:solidFill>
                <a:latin typeface="+mj-ea"/>
                <a:ea typeface="+mj-ea"/>
              </a:rPr>
              <a:t>襲われた</a:t>
            </a:r>
            <a:r>
              <a:rPr lang="ja-JP" altLang="ja-JP" sz="2800" b="1" dirty="0">
                <a:solidFill>
                  <a:srgbClr val="002060"/>
                </a:solidFill>
                <a:latin typeface="+mj-ea"/>
                <a:ea typeface="+mj-ea"/>
              </a:rPr>
              <a:t>ときの重篤性　　→　区分　重大（×）</a:t>
            </a:r>
            <a:endParaRPr lang="ja-JP" altLang="en-US" sz="2800" b="1" dirty="0">
              <a:solidFill>
                <a:srgbClr val="002060"/>
              </a:solidFill>
              <a:latin typeface="+mj-ea"/>
              <a:ea typeface="+mj-ea"/>
              <a:cs typeface="Times New Roman" pitchFamily="18" charset="0"/>
            </a:endParaRPr>
          </a:p>
          <a:p>
            <a:pPr eaLnBrk="0" hangingPunct="0">
              <a:lnSpc>
                <a:spcPct val="125000"/>
              </a:lnSpc>
              <a:defRPr/>
            </a:pPr>
            <a:r>
              <a:rPr lang="ja-JP" altLang="en-US" sz="2800" b="1" dirty="0">
                <a:solidFill>
                  <a:srgbClr val="002060"/>
                </a:solidFill>
                <a:latin typeface="+mj-ea"/>
                <a:ea typeface="+mj-ea"/>
                <a:cs typeface="Times New Roman" pitchFamily="18" charset="0"/>
              </a:rPr>
              <a:t>　　　⇒　リスクの見積り：リスクレベル</a:t>
            </a:r>
            <a:r>
              <a:rPr lang="en-US" altLang="ja-JP" sz="2800" b="1" dirty="0">
                <a:solidFill>
                  <a:srgbClr val="002060"/>
                </a:solidFill>
                <a:latin typeface="+mj-ea"/>
                <a:ea typeface="+mj-ea"/>
                <a:cs typeface="Times New Roman" pitchFamily="18" charset="0"/>
              </a:rPr>
              <a:t>Ⅲ</a:t>
            </a:r>
          </a:p>
          <a:p>
            <a:pPr eaLnBrk="0" hangingPunct="0">
              <a:lnSpc>
                <a:spcPct val="125000"/>
              </a:lnSpc>
              <a:defRPr/>
            </a:pPr>
            <a:r>
              <a:rPr lang="ja-JP" altLang="en-US" sz="2800" b="1" dirty="0">
                <a:solidFill>
                  <a:srgbClr val="002060"/>
                </a:solidFill>
                <a:latin typeface="+mj-ea"/>
                <a:ea typeface="+mj-ea"/>
                <a:cs typeface="Times New Roman" pitchFamily="18" charset="0"/>
              </a:rPr>
              <a:t>　　　　　　　　　　　　　　　　　　　　　（重大なリスクがある）</a:t>
            </a:r>
            <a:r>
              <a:rPr lang="ja-JP" altLang="en-US" sz="2800" b="1" dirty="0">
                <a:solidFill>
                  <a:srgbClr val="002060"/>
                </a:solidFill>
                <a:latin typeface="+mj-ea"/>
                <a:ea typeface="+mj-ea"/>
              </a:rPr>
              <a:t> </a:t>
            </a:r>
          </a:p>
        </p:txBody>
      </p:sp>
      <p:graphicFrame>
        <p:nvGraphicFramePr>
          <p:cNvPr id="10" name="表 9"/>
          <p:cNvGraphicFramePr>
            <a:graphicFrameLocks noGrp="1"/>
          </p:cNvGraphicFramePr>
          <p:nvPr>
            <p:extLst>
              <p:ext uri="{D42A27DB-BD31-4B8C-83A1-F6EECF244321}">
                <p14:modId xmlns:p14="http://schemas.microsoft.com/office/powerpoint/2010/main" val="3168186249"/>
              </p:ext>
            </p:extLst>
          </p:nvPr>
        </p:nvGraphicFramePr>
        <p:xfrm>
          <a:off x="251520" y="3789040"/>
          <a:ext cx="5544443" cy="2696840"/>
        </p:xfrm>
        <a:graphic>
          <a:graphicData uri="http://schemas.openxmlformats.org/drawingml/2006/table">
            <a:tbl>
              <a:tblPr/>
              <a:tblGrid>
                <a:gridCol w="1919438"/>
                <a:gridCol w="1207736"/>
                <a:gridCol w="1207736"/>
                <a:gridCol w="1209533"/>
              </a:tblGrid>
              <a:tr h="67421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dirty="0" smtClean="0">
                          <a:ln>
                            <a:noFill/>
                          </a:ln>
                          <a:solidFill>
                            <a:srgbClr val="000000"/>
                          </a:solidFill>
                          <a:effectLst/>
                          <a:latin typeface="+mj-ea"/>
                          <a:ea typeface="+mj-ea"/>
                        </a:rPr>
                        <a:t>重篤度</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dirty="0" smtClean="0">
                          <a:ln>
                            <a:noFill/>
                          </a:ln>
                          <a:solidFill>
                            <a:srgbClr val="000000"/>
                          </a:solidFill>
                          <a:effectLst/>
                          <a:latin typeface="+mj-ea"/>
                          <a:ea typeface="+mj-ea"/>
                        </a:rPr>
                        <a:t>可能性</a:t>
                      </a:r>
                    </a:p>
                  </a:txBody>
                  <a:tcPr marL="68580" marR="68580" marT="17780" marB="177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dirty="0" smtClean="0">
                          <a:ln>
                            <a:noFill/>
                          </a:ln>
                          <a:solidFill>
                            <a:srgbClr val="000000"/>
                          </a:solidFill>
                          <a:effectLst/>
                          <a:latin typeface="+mj-ea"/>
                          <a:ea typeface="+mj-ea"/>
                        </a:rPr>
                        <a:t>重大</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mj-ea"/>
                          <a:ea typeface="+mj-ea"/>
                        </a:rPr>
                        <a:t>×</a:t>
                      </a:r>
                    </a:p>
                  </a:txBody>
                  <a:tcPr marL="68580" marR="68580" marT="17780" marB="177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dirty="0" smtClean="0">
                          <a:ln>
                            <a:noFill/>
                          </a:ln>
                          <a:solidFill>
                            <a:srgbClr val="000000"/>
                          </a:solidFill>
                          <a:effectLst/>
                          <a:latin typeface="+mj-ea"/>
                          <a:ea typeface="+mj-ea"/>
                        </a:rPr>
                        <a:t>中程度</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mj-ea"/>
                          <a:ea typeface="+mj-ea"/>
                        </a:rPr>
                        <a:t>△</a:t>
                      </a:r>
                    </a:p>
                  </a:txBody>
                  <a:tcPr marL="68580" marR="68580" marT="17780" marB="177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dirty="0" smtClean="0">
                          <a:ln>
                            <a:noFill/>
                          </a:ln>
                          <a:solidFill>
                            <a:srgbClr val="000000"/>
                          </a:solidFill>
                          <a:effectLst/>
                          <a:latin typeface="+mj-ea"/>
                          <a:ea typeface="+mj-ea"/>
                        </a:rPr>
                        <a:t>軽度</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mj-ea"/>
                          <a:ea typeface="+mj-ea"/>
                        </a:rPr>
                        <a:t>○</a:t>
                      </a:r>
                    </a:p>
                  </a:txBody>
                  <a:tcPr marL="68580" marR="68580" marT="17780" marB="177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674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rgbClr val="000000"/>
                          </a:solidFill>
                          <a:effectLst/>
                          <a:latin typeface="+mj-ea"/>
                          <a:ea typeface="+mj-ea"/>
                        </a:rPr>
                        <a:t>高い</a:t>
                      </a:r>
                      <a:endParaRPr kumimoji="1" lang="en-US" altLang="ja-JP" sz="1800" b="1" i="0" u="none" strike="noStrike" cap="none" normalizeH="0" baseline="0" dirty="0" smtClean="0">
                        <a:ln>
                          <a:noFill/>
                        </a:ln>
                        <a:solidFill>
                          <a:srgbClr val="000000"/>
                        </a:solidFill>
                        <a:effectLst/>
                        <a:latin typeface="+mj-ea"/>
                        <a:ea typeface="+mj-ea"/>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dirty="0" smtClean="0">
                          <a:ln>
                            <a:noFill/>
                          </a:ln>
                          <a:solidFill>
                            <a:srgbClr val="000000"/>
                          </a:solidFill>
                          <a:effectLst/>
                          <a:latin typeface="+mj-ea"/>
                          <a:ea typeface="+mj-ea"/>
                        </a:rPr>
                        <a:t>　　　</a:t>
                      </a:r>
                      <a:r>
                        <a:rPr kumimoji="1" lang="ja-JP" altLang="en-US" sz="1800" b="1" i="0" u="none" strike="noStrike" cap="none" normalizeH="0" baseline="0" dirty="0" smtClean="0">
                          <a:ln>
                            <a:noFill/>
                          </a:ln>
                          <a:solidFill>
                            <a:srgbClr val="000000"/>
                          </a:solidFill>
                          <a:effectLst/>
                          <a:latin typeface="+mj-ea"/>
                          <a:ea typeface="+mj-ea"/>
                        </a:rPr>
                        <a:t>　　</a:t>
                      </a:r>
                      <a:r>
                        <a:rPr kumimoji="1" lang="ja-JP" altLang="ja-JP" sz="1800" b="1" i="0" u="none" strike="noStrike" cap="none" normalizeH="0" baseline="0" dirty="0" smtClean="0">
                          <a:ln>
                            <a:noFill/>
                          </a:ln>
                          <a:solidFill>
                            <a:srgbClr val="000000"/>
                          </a:solidFill>
                          <a:effectLst/>
                          <a:latin typeface="+mj-ea"/>
                          <a:ea typeface="+mj-ea"/>
                        </a:rPr>
                        <a:t>×</a:t>
                      </a:r>
                    </a:p>
                  </a:txBody>
                  <a:tcPr marL="68580" marR="68580"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mj-ea"/>
                          <a:ea typeface="+mj-ea"/>
                        </a:rPr>
                        <a:t>Ⅲ</a:t>
                      </a:r>
                    </a:p>
                  </a:txBody>
                  <a:tcPr marL="68580" marR="68580"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mj-ea"/>
                          <a:ea typeface="+mj-ea"/>
                        </a:rPr>
                        <a:t>Ⅲ</a:t>
                      </a:r>
                    </a:p>
                  </a:txBody>
                  <a:tcPr marL="68580" marR="68580"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mj-ea"/>
                          <a:ea typeface="+mj-ea"/>
                        </a:rPr>
                        <a:t>Ⅱ</a:t>
                      </a:r>
                    </a:p>
                  </a:txBody>
                  <a:tcPr marL="68580" marR="68580"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674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dirty="0" smtClean="0">
                          <a:ln>
                            <a:noFill/>
                          </a:ln>
                          <a:solidFill>
                            <a:srgbClr val="000000"/>
                          </a:solidFill>
                          <a:effectLst/>
                          <a:latin typeface="+mj-ea"/>
                          <a:ea typeface="+mj-ea"/>
                        </a:rPr>
                        <a:t>可能性ある</a:t>
                      </a:r>
                      <a:endParaRPr kumimoji="1" lang="en-US" altLang="ja-JP" sz="1800" b="1" i="0" u="none" strike="noStrike" cap="none" normalizeH="0" baseline="0" dirty="0" smtClean="0">
                        <a:ln>
                          <a:noFill/>
                        </a:ln>
                        <a:solidFill>
                          <a:srgbClr val="000000"/>
                        </a:solidFill>
                        <a:effectLst/>
                        <a:latin typeface="+mj-ea"/>
                        <a:ea typeface="+mj-ea"/>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dirty="0" smtClean="0">
                          <a:ln>
                            <a:noFill/>
                          </a:ln>
                          <a:solidFill>
                            <a:srgbClr val="000000"/>
                          </a:solidFill>
                          <a:effectLst/>
                          <a:latin typeface="+mj-ea"/>
                          <a:ea typeface="+mj-ea"/>
                        </a:rPr>
                        <a:t>　　　△</a:t>
                      </a:r>
                    </a:p>
                  </a:txBody>
                  <a:tcPr marL="68580" marR="68580"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mj-ea"/>
                          <a:ea typeface="+mj-ea"/>
                        </a:rPr>
                        <a:t>Ⅲ</a:t>
                      </a:r>
                    </a:p>
                  </a:txBody>
                  <a:tcPr marL="68580" marR="68580"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mj-ea"/>
                          <a:ea typeface="+mj-ea"/>
                        </a:rPr>
                        <a:t>Ⅱ</a:t>
                      </a:r>
                    </a:p>
                  </a:txBody>
                  <a:tcPr marL="68580" marR="68580"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mj-ea"/>
                          <a:ea typeface="+mj-ea"/>
                        </a:rPr>
                        <a:t>Ⅰ</a:t>
                      </a:r>
                    </a:p>
                  </a:txBody>
                  <a:tcPr marL="68580" marR="68580"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6742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dirty="0" smtClean="0">
                          <a:ln>
                            <a:noFill/>
                          </a:ln>
                          <a:solidFill>
                            <a:srgbClr val="000000"/>
                          </a:solidFill>
                          <a:effectLst/>
                          <a:latin typeface="+mj-ea"/>
                          <a:ea typeface="+mj-ea"/>
                        </a:rPr>
                        <a:t>ほとんどない</a:t>
                      </a:r>
                      <a:endParaRPr kumimoji="1" lang="en-US" altLang="ja-JP" sz="1800" b="1" i="0" u="none" strike="noStrike" cap="none" normalizeH="0" baseline="0" dirty="0" smtClean="0">
                        <a:ln>
                          <a:noFill/>
                        </a:ln>
                        <a:solidFill>
                          <a:srgbClr val="000000"/>
                        </a:solidFill>
                        <a:effectLst/>
                        <a:latin typeface="+mj-ea"/>
                        <a:ea typeface="+mj-ea"/>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dirty="0" smtClean="0">
                          <a:ln>
                            <a:noFill/>
                          </a:ln>
                          <a:solidFill>
                            <a:srgbClr val="000000"/>
                          </a:solidFill>
                          <a:effectLst/>
                          <a:latin typeface="+mj-ea"/>
                          <a:ea typeface="+mj-ea"/>
                        </a:rPr>
                        <a:t>　　○</a:t>
                      </a:r>
                    </a:p>
                  </a:txBody>
                  <a:tcPr marL="68580" marR="68580"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mj-ea"/>
                          <a:ea typeface="+mj-ea"/>
                        </a:rPr>
                        <a:t>Ⅱ</a:t>
                      </a:r>
                    </a:p>
                  </a:txBody>
                  <a:tcPr marL="68580" marR="68580"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mj-ea"/>
                          <a:ea typeface="+mj-ea"/>
                        </a:rPr>
                        <a:t>Ⅰ</a:t>
                      </a:r>
                    </a:p>
                  </a:txBody>
                  <a:tcPr marL="68580" marR="68580"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mj-ea"/>
                          <a:ea typeface="+mj-ea"/>
                        </a:rPr>
                        <a:t>Ⅰ</a:t>
                      </a:r>
                    </a:p>
                  </a:txBody>
                  <a:tcPr marL="68580" marR="68580"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sp>
        <p:nvSpPr>
          <p:cNvPr id="7" name="テキスト ボックス 6"/>
          <p:cNvSpPr txBox="1"/>
          <p:nvPr/>
        </p:nvSpPr>
        <p:spPr>
          <a:xfrm>
            <a:off x="0" y="0"/>
            <a:ext cx="4427984" cy="476250"/>
          </a:xfrm>
          <a:prstGeom prst="rect">
            <a:avLst/>
          </a:prstGeom>
          <a:noFill/>
          <a:ln>
            <a:noFill/>
          </a:ln>
        </p:spPr>
        <p:txBody>
          <a:bodyPr tIns="108000" bIns="108000"/>
          <a:lstStyle/>
          <a:p>
            <a:pPr marL="539750" indent="-539750" fontAlgn="auto">
              <a:spcBef>
                <a:spcPts val="0"/>
              </a:spcBef>
              <a:spcAft>
                <a:spcPts val="0"/>
              </a:spcAft>
              <a:defRPr/>
            </a:pPr>
            <a:r>
              <a:rPr lang="ja-JP" altLang="en-US" sz="1600" b="1" dirty="0">
                <a:solidFill>
                  <a:srgbClr val="000099"/>
                </a:solidFill>
                <a:latin typeface="+mn-ea"/>
                <a:ea typeface="+mn-ea"/>
              </a:rPr>
              <a:t>３　リスクアセスメントの手順の考え方</a:t>
            </a:r>
            <a:endParaRPr lang="en-US" altLang="ja-JP" sz="1600" b="1" dirty="0">
              <a:solidFill>
                <a:srgbClr val="000099"/>
              </a:solidFill>
              <a:latin typeface="+mn-ea"/>
              <a:ea typeface="+mn-ea"/>
            </a:endParaRPr>
          </a:p>
          <a:p>
            <a:pPr marL="539750" indent="-539750" fontAlgn="auto">
              <a:lnSpc>
                <a:spcPct val="150000"/>
              </a:lnSpc>
              <a:spcBef>
                <a:spcPts val="0"/>
              </a:spcBef>
              <a:spcAft>
                <a:spcPts val="0"/>
              </a:spcAft>
              <a:defRPr/>
            </a:pPr>
            <a:endParaRPr lang="en-US" altLang="ja-JP" sz="1600" b="1" dirty="0">
              <a:solidFill>
                <a:srgbClr val="000099"/>
              </a:solidFill>
              <a:latin typeface="+mn-ea"/>
              <a:ea typeface="+mn-ea"/>
            </a:endParaRPr>
          </a:p>
          <a:p>
            <a:pPr marL="539750" indent="-539750" fontAlgn="auto">
              <a:lnSpc>
                <a:spcPct val="150000"/>
              </a:lnSpc>
              <a:spcBef>
                <a:spcPts val="0"/>
              </a:spcBef>
              <a:spcAft>
                <a:spcPts val="0"/>
              </a:spcAft>
              <a:defRPr/>
            </a:pPr>
            <a:endParaRPr lang="en-US" altLang="ja-JP" sz="1600" b="1" dirty="0">
              <a:latin typeface="+mn-ea"/>
              <a:ea typeface="+mn-ea"/>
            </a:endParaRPr>
          </a:p>
        </p:txBody>
      </p:sp>
      <p:pic>
        <p:nvPicPr>
          <p:cNvPr id="25634" name="Picture 35" descr="G:\00_総合ファイル小林_H23度から\01厚労省\A_H24厚労省委託事業\ｺﾝｻﾙｱﾀﾝﾄ会\pics\トラ驚き.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84" y="4221088"/>
            <a:ext cx="2808287"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30</a:t>
            </a:fld>
            <a:endParaRPr lang="ja-JP" altLang="en-US" dirty="0"/>
          </a:p>
        </p:txBody>
      </p:sp>
    </p:spTree>
    <p:extLst>
      <p:ext uri="{BB962C8B-B14F-4D97-AF65-F5344CB8AC3E}">
        <p14:creationId xmlns:p14="http://schemas.microsoft.com/office/powerpoint/2010/main" val="2083826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193256"/>
            <a:ext cx="8856984" cy="523220"/>
          </a:xfrm>
          <a:prstGeom prst="rect">
            <a:avLst/>
          </a:prstGeom>
          <a:noFill/>
        </p:spPr>
        <p:txBody>
          <a:bodyPr wrap="square" rtlCol="0">
            <a:spAutoFit/>
          </a:bodyPr>
          <a:lstStyle/>
          <a:p>
            <a:r>
              <a:rPr lang="ja-JP" altLang="en-US" sz="2800" dirty="0" smtClean="0"/>
              <a:t>○　他のリスクの見積りの方法の例</a:t>
            </a:r>
            <a:endParaRPr kumimoji="1" lang="ja-JP" altLang="en-US" sz="2800" dirty="0"/>
          </a:p>
        </p:txBody>
      </p:sp>
      <p:graphicFrame>
        <p:nvGraphicFramePr>
          <p:cNvPr id="5" name="表 4"/>
          <p:cNvGraphicFramePr>
            <a:graphicFrameLocks noGrp="1"/>
          </p:cNvGraphicFramePr>
          <p:nvPr>
            <p:extLst>
              <p:ext uri="{D42A27DB-BD31-4B8C-83A1-F6EECF244321}">
                <p14:modId xmlns:p14="http://schemas.microsoft.com/office/powerpoint/2010/main" val="3746030628"/>
              </p:ext>
            </p:extLst>
          </p:nvPr>
        </p:nvGraphicFramePr>
        <p:xfrm>
          <a:off x="251520" y="1196752"/>
          <a:ext cx="8424936" cy="1968995"/>
        </p:xfrm>
        <a:graphic>
          <a:graphicData uri="http://schemas.openxmlformats.org/drawingml/2006/table">
            <a:tbl>
              <a:tblPr>
                <a:tableStyleId>{5940675A-B579-460E-94D1-54222C63F5DA}</a:tableStyleId>
              </a:tblPr>
              <a:tblGrid>
                <a:gridCol w="1111163"/>
                <a:gridCol w="1061410"/>
                <a:gridCol w="6252363"/>
              </a:tblGrid>
              <a:tr h="393799">
                <a:tc>
                  <a:txBody>
                    <a:bodyPr/>
                    <a:lstStyle/>
                    <a:p>
                      <a:pPr algn="ctr" fontAlgn="ctr"/>
                      <a:r>
                        <a:rPr lang="ja-JP" altLang="en-US" sz="1800" u="none" strike="noStrike" dirty="0">
                          <a:effectLst/>
                        </a:rPr>
                        <a:t>重大性</a:t>
                      </a:r>
                      <a:endParaRPr lang="ja-JP" altLang="en-US" sz="1800" b="1" i="0" u="none" strike="noStrike" dirty="0">
                        <a:solidFill>
                          <a:srgbClr val="000000"/>
                        </a:solidFill>
                        <a:effectLst/>
                        <a:latin typeface="ＭＳ Ｐゴシック"/>
                      </a:endParaRPr>
                    </a:p>
                  </a:txBody>
                  <a:tcPr marL="7620" marR="7620" marT="7620" marB="0" anchor="ctr"/>
                </a:tc>
                <a:tc>
                  <a:txBody>
                    <a:bodyPr/>
                    <a:lstStyle/>
                    <a:p>
                      <a:pPr algn="ctr" fontAlgn="ctr"/>
                      <a:r>
                        <a:rPr lang="ja-JP" altLang="en-US" sz="1800" u="none" strike="noStrike">
                          <a:effectLst/>
                        </a:rPr>
                        <a:t>評価点</a:t>
                      </a:r>
                      <a:endParaRPr lang="ja-JP" altLang="en-US" sz="1800" b="1" i="0" u="none" strike="noStrike">
                        <a:solidFill>
                          <a:srgbClr val="000000"/>
                        </a:solidFill>
                        <a:effectLst/>
                        <a:latin typeface="ＭＳ Ｐゴシック"/>
                      </a:endParaRPr>
                    </a:p>
                  </a:txBody>
                  <a:tcPr marL="7620" marR="7620" marT="7620" marB="0" anchor="ctr"/>
                </a:tc>
                <a:tc>
                  <a:txBody>
                    <a:bodyPr/>
                    <a:lstStyle/>
                    <a:p>
                      <a:pPr algn="ctr" fontAlgn="ctr"/>
                      <a:r>
                        <a:rPr lang="ja-JP" altLang="en-US" sz="1800" u="none" strike="noStrike" dirty="0">
                          <a:effectLst/>
                        </a:rPr>
                        <a:t>内容</a:t>
                      </a:r>
                      <a:endParaRPr lang="ja-JP" altLang="en-US" sz="1800" b="1" i="0" u="none" strike="noStrike" dirty="0">
                        <a:solidFill>
                          <a:srgbClr val="000000"/>
                        </a:solidFill>
                        <a:effectLst/>
                        <a:latin typeface="ＭＳ Ｐゴシック"/>
                      </a:endParaRPr>
                    </a:p>
                  </a:txBody>
                  <a:tcPr marL="7620" marR="7620" marT="7620" marB="0" anchor="ctr"/>
                </a:tc>
              </a:tr>
              <a:tr h="393799">
                <a:tc>
                  <a:txBody>
                    <a:bodyPr/>
                    <a:lstStyle/>
                    <a:p>
                      <a:pPr algn="ctr" fontAlgn="ctr"/>
                      <a:r>
                        <a:rPr lang="ja-JP" altLang="en-US" sz="1800" u="none" strike="noStrike" dirty="0">
                          <a:effectLst/>
                        </a:rPr>
                        <a:t>致命的</a:t>
                      </a:r>
                      <a:endParaRPr lang="ja-JP" altLang="en-US"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10</a:t>
                      </a:r>
                      <a:r>
                        <a:rPr lang="ja-JP" altLang="en-US" sz="1800" u="none" strike="noStrike">
                          <a:effectLst/>
                        </a:rPr>
                        <a:t>点</a:t>
                      </a:r>
                      <a:endParaRPr lang="ja-JP" altLang="en-US" sz="1800" b="1" i="0" u="none" strike="noStrike">
                        <a:solidFill>
                          <a:srgbClr val="000000"/>
                        </a:solidFill>
                        <a:effectLst/>
                        <a:latin typeface="ＭＳ Ｐゴシック"/>
                      </a:endParaRPr>
                    </a:p>
                  </a:txBody>
                  <a:tcPr marL="7620" marR="7620" marT="7620" marB="0" anchor="ctr"/>
                </a:tc>
                <a:tc>
                  <a:txBody>
                    <a:bodyPr/>
                    <a:lstStyle/>
                    <a:p>
                      <a:pPr algn="l" fontAlgn="ctr"/>
                      <a:r>
                        <a:rPr lang="ja-JP" altLang="en-US" sz="1800" u="none" strike="noStrike">
                          <a:effectLst/>
                        </a:rPr>
                        <a:t>死亡や永久労働不能につながるケガ、障害が残るケガ</a:t>
                      </a:r>
                      <a:endParaRPr lang="ja-JP" altLang="en-US" sz="1800" b="1" i="0" u="none" strike="noStrike">
                        <a:solidFill>
                          <a:srgbClr val="000000"/>
                        </a:solidFill>
                        <a:effectLst/>
                        <a:latin typeface="ＭＳ Ｐゴシック"/>
                      </a:endParaRPr>
                    </a:p>
                  </a:txBody>
                  <a:tcPr marL="7620" marR="7620" marT="7620" marB="0" anchor="ctr"/>
                </a:tc>
              </a:tr>
              <a:tr h="393799">
                <a:tc>
                  <a:txBody>
                    <a:bodyPr/>
                    <a:lstStyle/>
                    <a:p>
                      <a:pPr algn="ctr" fontAlgn="ctr"/>
                      <a:r>
                        <a:rPr lang="ja-JP" altLang="en-US" sz="1800" u="none" strike="noStrike" dirty="0">
                          <a:effectLst/>
                        </a:rPr>
                        <a:t>重傷</a:t>
                      </a:r>
                      <a:endParaRPr lang="ja-JP" altLang="en-US"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6</a:t>
                      </a:r>
                      <a:r>
                        <a:rPr lang="ja-JP" altLang="en-US" sz="1800" u="none" strike="noStrike">
                          <a:effectLst/>
                        </a:rPr>
                        <a:t>点</a:t>
                      </a:r>
                      <a:endParaRPr lang="ja-JP" altLang="en-US" sz="1800" b="1" i="0" u="none" strike="noStrike">
                        <a:solidFill>
                          <a:srgbClr val="000000"/>
                        </a:solidFill>
                        <a:effectLst/>
                        <a:latin typeface="ＭＳ Ｐゴシック"/>
                      </a:endParaRPr>
                    </a:p>
                  </a:txBody>
                  <a:tcPr marL="7620" marR="7620" marT="7620" marB="0" anchor="ctr"/>
                </a:tc>
                <a:tc>
                  <a:txBody>
                    <a:bodyPr/>
                    <a:lstStyle/>
                    <a:p>
                      <a:pPr algn="l" fontAlgn="ctr"/>
                      <a:r>
                        <a:rPr lang="ja-JP" altLang="en-US" sz="1800" u="none" strike="noStrike">
                          <a:effectLst/>
                        </a:rPr>
                        <a:t>休業災害（完治可能なケガ）</a:t>
                      </a:r>
                      <a:endParaRPr lang="ja-JP" altLang="en-US" sz="1800" b="1" i="0" u="none" strike="noStrike">
                        <a:solidFill>
                          <a:srgbClr val="000000"/>
                        </a:solidFill>
                        <a:effectLst/>
                        <a:latin typeface="ＭＳ Ｐゴシック"/>
                      </a:endParaRPr>
                    </a:p>
                  </a:txBody>
                  <a:tcPr marL="7620" marR="7620" marT="7620" marB="0" anchor="ctr"/>
                </a:tc>
              </a:tr>
              <a:tr h="393799">
                <a:tc>
                  <a:txBody>
                    <a:bodyPr/>
                    <a:lstStyle/>
                    <a:p>
                      <a:pPr algn="ctr" fontAlgn="ctr"/>
                      <a:r>
                        <a:rPr lang="ja-JP" altLang="en-US" sz="1800" u="none" strike="noStrike" dirty="0">
                          <a:effectLst/>
                        </a:rPr>
                        <a:t>軽症</a:t>
                      </a:r>
                      <a:endParaRPr lang="ja-JP" altLang="en-US"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a:effectLst/>
                        </a:rPr>
                        <a:t>3</a:t>
                      </a:r>
                      <a:r>
                        <a:rPr lang="ja-JP" altLang="en-US" sz="1800" u="none" strike="noStrike">
                          <a:effectLst/>
                        </a:rPr>
                        <a:t>点</a:t>
                      </a:r>
                      <a:endParaRPr lang="ja-JP" altLang="en-US" sz="1800" b="1" i="0" u="none" strike="noStrike">
                        <a:solidFill>
                          <a:srgbClr val="000000"/>
                        </a:solidFill>
                        <a:effectLst/>
                        <a:latin typeface="ＭＳ Ｐゴシック"/>
                      </a:endParaRPr>
                    </a:p>
                  </a:txBody>
                  <a:tcPr marL="7620" marR="7620" marT="7620" marB="0" anchor="ctr"/>
                </a:tc>
                <a:tc>
                  <a:txBody>
                    <a:bodyPr/>
                    <a:lstStyle/>
                    <a:p>
                      <a:pPr algn="l" fontAlgn="ctr"/>
                      <a:r>
                        <a:rPr lang="ja-JP" altLang="en-US" sz="1800" u="none" strike="noStrike">
                          <a:effectLst/>
                        </a:rPr>
                        <a:t>不休災害</a:t>
                      </a:r>
                      <a:endParaRPr lang="ja-JP" altLang="en-US" sz="1800" b="1" i="0" u="none" strike="noStrike">
                        <a:solidFill>
                          <a:srgbClr val="000000"/>
                        </a:solidFill>
                        <a:effectLst/>
                        <a:latin typeface="ＭＳ Ｐゴシック"/>
                      </a:endParaRPr>
                    </a:p>
                  </a:txBody>
                  <a:tcPr marL="7620" marR="7620" marT="7620" marB="0" anchor="ctr"/>
                </a:tc>
              </a:tr>
              <a:tr h="393799">
                <a:tc>
                  <a:txBody>
                    <a:bodyPr/>
                    <a:lstStyle/>
                    <a:p>
                      <a:pPr algn="ctr" fontAlgn="ctr"/>
                      <a:r>
                        <a:rPr lang="ja-JP" altLang="en-US" sz="1800" u="none" strike="noStrike" dirty="0">
                          <a:effectLst/>
                        </a:rPr>
                        <a:t>微傷</a:t>
                      </a:r>
                      <a:endParaRPr lang="ja-JP" altLang="en-US" sz="1800" b="1"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1</a:t>
                      </a:r>
                      <a:r>
                        <a:rPr lang="ja-JP" altLang="en-US" sz="1800" u="none" strike="noStrike" dirty="0">
                          <a:effectLst/>
                        </a:rPr>
                        <a:t>点</a:t>
                      </a:r>
                      <a:endParaRPr lang="ja-JP" altLang="en-US" sz="1800" b="1"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1800" u="none" strike="noStrike" dirty="0">
                          <a:effectLst/>
                        </a:rPr>
                        <a:t>手当後直ちに元の作業に戻れる微小なケガ</a:t>
                      </a:r>
                      <a:endParaRPr lang="ja-JP" altLang="en-US" sz="1800" b="1" i="0" u="none" strike="noStrike" dirty="0">
                        <a:solidFill>
                          <a:srgbClr val="000000"/>
                        </a:solidFill>
                        <a:effectLst/>
                        <a:latin typeface="ＭＳ Ｐゴシック"/>
                      </a:endParaRPr>
                    </a:p>
                  </a:txBody>
                  <a:tcPr marL="7620" marR="7620" marT="7620" marB="0"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450220606"/>
              </p:ext>
            </p:extLst>
          </p:nvPr>
        </p:nvGraphicFramePr>
        <p:xfrm>
          <a:off x="251520" y="3645024"/>
          <a:ext cx="8424936" cy="2958015"/>
        </p:xfrm>
        <a:graphic>
          <a:graphicData uri="http://schemas.openxmlformats.org/drawingml/2006/table">
            <a:tbl>
              <a:tblPr>
                <a:tableStyleId>{5940675A-B579-460E-94D1-54222C63F5DA}</a:tableStyleId>
              </a:tblPr>
              <a:tblGrid>
                <a:gridCol w="1800200"/>
                <a:gridCol w="936104"/>
                <a:gridCol w="5688632"/>
              </a:tblGrid>
              <a:tr h="628269">
                <a:tc>
                  <a:txBody>
                    <a:bodyPr/>
                    <a:lstStyle/>
                    <a:p>
                      <a:pPr algn="ctr" fontAlgn="ctr"/>
                      <a:r>
                        <a:rPr lang="ja-JP" altLang="en-US" sz="1800" u="none" strike="noStrike" dirty="0">
                          <a:effectLst/>
                        </a:rPr>
                        <a:t>ケガの可能性</a:t>
                      </a:r>
                      <a:endParaRPr lang="ja-JP" altLang="en-US" sz="1800" b="0" i="0" u="none" strike="noStrike" dirty="0">
                        <a:solidFill>
                          <a:srgbClr val="000000"/>
                        </a:solidFill>
                        <a:effectLst/>
                        <a:latin typeface="ＭＳ Ｐゴシック"/>
                      </a:endParaRPr>
                    </a:p>
                  </a:txBody>
                  <a:tcPr marL="7620" marR="7620" marT="7620" marB="0" anchor="ctr"/>
                </a:tc>
                <a:tc>
                  <a:txBody>
                    <a:bodyPr/>
                    <a:lstStyle/>
                    <a:p>
                      <a:pPr algn="ctr" fontAlgn="ctr"/>
                      <a:r>
                        <a:rPr lang="ja-JP" altLang="en-US" sz="1800" u="none" strike="noStrike" dirty="0">
                          <a:effectLst/>
                        </a:rPr>
                        <a:t>評価点</a:t>
                      </a:r>
                      <a:endParaRPr lang="ja-JP" altLang="en-US" sz="18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1800" u="none" strike="noStrike">
                          <a:effectLst/>
                        </a:rPr>
                        <a:t>内容</a:t>
                      </a:r>
                      <a:endParaRPr lang="ja-JP" altLang="en-US" sz="1800" b="0" i="0" u="none" strike="noStrike">
                        <a:solidFill>
                          <a:srgbClr val="000000"/>
                        </a:solidFill>
                        <a:effectLst/>
                        <a:latin typeface="ＭＳ Ｐゴシック"/>
                      </a:endParaRPr>
                    </a:p>
                  </a:txBody>
                  <a:tcPr marL="7620" marR="7620" marT="7620" marB="0" anchor="ctr"/>
                </a:tc>
              </a:tr>
              <a:tr h="394001">
                <a:tc>
                  <a:txBody>
                    <a:bodyPr/>
                    <a:lstStyle/>
                    <a:p>
                      <a:pPr algn="ctr" fontAlgn="ctr"/>
                      <a:r>
                        <a:rPr lang="ja-JP" altLang="en-US" sz="1800" u="none" strike="noStrike">
                          <a:effectLst/>
                        </a:rPr>
                        <a:t>確実である</a:t>
                      </a:r>
                      <a:endParaRPr lang="ja-JP" altLang="en-US" sz="1800" b="0"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6</a:t>
                      </a:r>
                      <a:r>
                        <a:rPr lang="ja-JP" altLang="en-US" sz="1800" u="none" strike="noStrike" dirty="0">
                          <a:effectLst/>
                        </a:rPr>
                        <a:t>点</a:t>
                      </a:r>
                      <a:endParaRPr lang="ja-JP" altLang="en-US" sz="18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1800" u="none" strike="noStrike" dirty="0">
                          <a:effectLst/>
                        </a:rPr>
                        <a:t>安全対策がなされていない</a:t>
                      </a:r>
                      <a:endParaRPr lang="ja-JP" altLang="en-US" sz="1800" b="0" i="0" u="none" strike="noStrike" dirty="0">
                        <a:solidFill>
                          <a:srgbClr val="000000"/>
                        </a:solidFill>
                        <a:effectLst/>
                        <a:latin typeface="ＭＳ Ｐゴシック"/>
                      </a:endParaRPr>
                    </a:p>
                  </a:txBody>
                  <a:tcPr marL="7620" marR="7620" marT="7620" marB="0" anchor="ctr"/>
                </a:tc>
              </a:tr>
              <a:tr h="394001">
                <a:tc>
                  <a:txBody>
                    <a:bodyPr/>
                    <a:lstStyle/>
                    <a:p>
                      <a:pPr algn="ctr" fontAlgn="ctr"/>
                      <a:r>
                        <a:rPr lang="ja-JP" altLang="en-US" sz="1800" u="none" strike="noStrike">
                          <a:effectLst/>
                        </a:rPr>
                        <a:t>可能性が高い</a:t>
                      </a:r>
                      <a:endParaRPr lang="ja-JP" altLang="en-US" sz="1800" b="0"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4</a:t>
                      </a:r>
                      <a:r>
                        <a:rPr lang="ja-JP" altLang="en-US" sz="1800" u="none" strike="noStrike" dirty="0">
                          <a:effectLst/>
                        </a:rPr>
                        <a:t>点</a:t>
                      </a:r>
                      <a:endParaRPr lang="ja-JP" altLang="en-US" sz="18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1800" u="none" strike="noStrike" dirty="0">
                          <a:effectLst/>
                        </a:rPr>
                        <a:t>防護柵や防護カバー、その他の安全装置がない。</a:t>
                      </a:r>
                      <a:endParaRPr lang="ja-JP" altLang="en-US" sz="1800" b="0" i="0" u="none" strike="noStrike" dirty="0">
                        <a:solidFill>
                          <a:srgbClr val="000000"/>
                        </a:solidFill>
                        <a:effectLst/>
                        <a:latin typeface="ＭＳ Ｐゴシック"/>
                      </a:endParaRPr>
                    </a:p>
                  </a:txBody>
                  <a:tcPr marL="7620" marR="7620" marT="7620" marB="0" anchor="ctr"/>
                </a:tc>
              </a:tr>
              <a:tr h="770872">
                <a:tc>
                  <a:txBody>
                    <a:bodyPr/>
                    <a:lstStyle/>
                    <a:p>
                      <a:pPr algn="ctr" fontAlgn="ctr"/>
                      <a:r>
                        <a:rPr lang="ja-JP" altLang="en-US" sz="1800" u="none" strike="noStrike">
                          <a:effectLst/>
                        </a:rPr>
                        <a:t>可能性がある</a:t>
                      </a:r>
                      <a:endParaRPr lang="ja-JP" altLang="en-US" sz="1800" b="0"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2</a:t>
                      </a:r>
                      <a:r>
                        <a:rPr lang="ja-JP" altLang="en-US" sz="1800" u="none" strike="noStrike" dirty="0">
                          <a:effectLst/>
                        </a:rPr>
                        <a:t>点</a:t>
                      </a:r>
                      <a:endParaRPr lang="ja-JP" altLang="en-US" sz="18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1800" u="none" strike="noStrike" dirty="0">
                          <a:effectLst/>
                        </a:rPr>
                        <a:t>防護柵や防護カバー、その他の安全装置等は設置されているが、柵が低いとか間隔が広い等の不備がある。</a:t>
                      </a:r>
                      <a:endParaRPr lang="ja-JP" altLang="en-US" sz="1800" b="0" i="0" u="none" strike="noStrike" dirty="0">
                        <a:solidFill>
                          <a:srgbClr val="000000"/>
                        </a:solidFill>
                        <a:effectLst/>
                        <a:latin typeface="ＭＳ Ｐゴシック"/>
                      </a:endParaRPr>
                    </a:p>
                  </a:txBody>
                  <a:tcPr marL="7620" marR="7620" marT="7620" marB="0" anchor="ctr"/>
                </a:tc>
              </a:tr>
              <a:tr h="770872">
                <a:tc>
                  <a:txBody>
                    <a:bodyPr/>
                    <a:lstStyle/>
                    <a:p>
                      <a:pPr algn="ctr" fontAlgn="ctr"/>
                      <a:r>
                        <a:rPr lang="ja-JP" altLang="en-US" sz="1800" u="none" strike="noStrike">
                          <a:effectLst/>
                        </a:rPr>
                        <a:t>可能性はほとんどない</a:t>
                      </a:r>
                      <a:endParaRPr lang="ja-JP" altLang="en-US" sz="1800" b="0"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1800" u="none" strike="noStrike" dirty="0">
                          <a:effectLst/>
                        </a:rPr>
                        <a:t>1</a:t>
                      </a:r>
                      <a:r>
                        <a:rPr lang="ja-JP" altLang="en-US" sz="1800" u="none" strike="noStrike" dirty="0">
                          <a:effectLst/>
                        </a:rPr>
                        <a:t>点</a:t>
                      </a:r>
                      <a:endParaRPr lang="ja-JP" altLang="en-US" sz="18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1800" u="none" strike="noStrike" dirty="0">
                          <a:effectLst/>
                        </a:rPr>
                        <a:t>防護柵・防護カバー等で囲われ、かつ、安全装置が設置されている。危険領域へは立ち入り禁止措置が採られている。</a:t>
                      </a:r>
                      <a:endParaRPr lang="ja-JP" altLang="en-US" sz="1800" b="0" i="0" u="none" strike="noStrike" dirty="0">
                        <a:solidFill>
                          <a:srgbClr val="000000"/>
                        </a:solidFill>
                        <a:effectLst/>
                        <a:latin typeface="ＭＳ Ｐゴシック"/>
                      </a:endParaRPr>
                    </a:p>
                  </a:txBody>
                  <a:tcPr marL="7620" marR="7620" marT="7620" marB="0" anchor="ctr"/>
                </a:tc>
              </a:tr>
            </a:tbl>
          </a:graphicData>
        </a:graphic>
      </p:graphicFrame>
      <p:sp>
        <p:nvSpPr>
          <p:cNvPr id="3" name="テキスト ボックス 2"/>
          <p:cNvSpPr txBox="1"/>
          <p:nvPr/>
        </p:nvSpPr>
        <p:spPr>
          <a:xfrm>
            <a:off x="251520" y="836712"/>
            <a:ext cx="2376264" cy="369332"/>
          </a:xfrm>
          <a:prstGeom prst="rect">
            <a:avLst/>
          </a:prstGeom>
          <a:noFill/>
        </p:spPr>
        <p:txBody>
          <a:bodyPr wrap="square" rtlCol="0">
            <a:spAutoFit/>
          </a:bodyPr>
          <a:lstStyle/>
          <a:p>
            <a:r>
              <a:rPr kumimoji="1" lang="ja-JP" altLang="en-US" dirty="0" smtClean="0"/>
              <a:t>重大性</a:t>
            </a:r>
            <a:endParaRPr kumimoji="1" lang="ja-JP" altLang="en-US" dirty="0"/>
          </a:p>
        </p:txBody>
      </p:sp>
      <p:sp>
        <p:nvSpPr>
          <p:cNvPr id="4" name="テキスト ボックス 3"/>
          <p:cNvSpPr txBox="1"/>
          <p:nvPr/>
        </p:nvSpPr>
        <p:spPr>
          <a:xfrm>
            <a:off x="251520" y="3284984"/>
            <a:ext cx="1440160" cy="369332"/>
          </a:xfrm>
          <a:prstGeom prst="rect">
            <a:avLst/>
          </a:prstGeom>
          <a:noFill/>
        </p:spPr>
        <p:txBody>
          <a:bodyPr wrap="square" rtlCol="0">
            <a:spAutoFit/>
          </a:bodyPr>
          <a:lstStyle/>
          <a:p>
            <a:r>
              <a:rPr kumimoji="1" lang="ja-JP" altLang="en-US" dirty="0" smtClean="0"/>
              <a:t>可能性</a:t>
            </a:r>
            <a:endParaRPr kumimoji="1" lang="ja-JP" altLang="en-US" dirty="0"/>
          </a:p>
        </p:txBody>
      </p:sp>
    </p:spTree>
    <p:extLst>
      <p:ext uri="{BB962C8B-B14F-4D97-AF65-F5344CB8AC3E}">
        <p14:creationId xmlns:p14="http://schemas.microsoft.com/office/powerpoint/2010/main" val="3752766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636682"/>
            <a:ext cx="8784976"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kumimoji="1" lang="ja-JP" altLang="en-US" sz="2800" b="1" dirty="0" smtClean="0">
                <a:solidFill>
                  <a:schemeClr val="bg1"/>
                </a:solidFill>
              </a:rPr>
              <a:t>リスクポイント　　＝　重大性の点数　＋　可能性の点数</a:t>
            </a:r>
            <a:endParaRPr kumimoji="1" lang="ja-JP" altLang="en-US" sz="2800" b="1" dirty="0">
              <a:solidFill>
                <a:schemeClr val="bg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381584911"/>
              </p:ext>
            </p:extLst>
          </p:nvPr>
        </p:nvGraphicFramePr>
        <p:xfrm>
          <a:off x="251520" y="1916834"/>
          <a:ext cx="8568951" cy="3816424"/>
        </p:xfrm>
        <a:graphic>
          <a:graphicData uri="http://schemas.openxmlformats.org/drawingml/2006/table">
            <a:tbl>
              <a:tblPr>
                <a:tableStyleId>{5940675A-B579-460E-94D1-54222C63F5DA}</a:tableStyleId>
              </a:tblPr>
              <a:tblGrid>
                <a:gridCol w="1166755"/>
                <a:gridCol w="841593"/>
                <a:gridCol w="3136848"/>
                <a:gridCol w="3423755"/>
              </a:tblGrid>
              <a:tr h="771494">
                <a:tc>
                  <a:txBody>
                    <a:bodyPr/>
                    <a:lstStyle/>
                    <a:p>
                      <a:pPr algn="ctr" fontAlgn="ctr"/>
                      <a:r>
                        <a:rPr lang="ja-JP" altLang="en-US" sz="2400" u="none" strike="noStrike" dirty="0">
                          <a:effectLst/>
                        </a:rPr>
                        <a:t>リスクレベル</a:t>
                      </a:r>
                      <a:endParaRPr lang="ja-JP" altLang="en-US" sz="2400" b="0" i="0" u="none" strike="noStrike" dirty="0">
                        <a:solidFill>
                          <a:srgbClr val="000000"/>
                        </a:solidFill>
                        <a:effectLst/>
                        <a:latin typeface="ＭＳ Ｐゴシック"/>
                      </a:endParaRPr>
                    </a:p>
                  </a:txBody>
                  <a:tcPr marL="7620" marR="7620" marT="7620" marB="0" anchor="ctr"/>
                </a:tc>
                <a:tc>
                  <a:txBody>
                    <a:bodyPr/>
                    <a:lstStyle/>
                    <a:p>
                      <a:pPr algn="ctr" fontAlgn="ctr"/>
                      <a:r>
                        <a:rPr lang="ja-JP" altLang="en-US" sz="2400" u="none" strike="noStrike" dirty="0">
                          <a:effectLst/>
                        </a:rPr>
                        <a:t>点数</a:t>
                      </a:r>
                      <a:endParaRPr lang="ja-JP" altLang="en-US" sz="2400" b="0" i="0" u="none" strike="noStrike" dirty="0">
                        <a:solidFill>
                          <a:srgbClr val="000000"/>
                        </a:solidFill>
                        <a:effectLst/>
                        <a:latin typeface="ＭＳ Ｐゴシック"/>
                      </a:endParaRPr>
                    </a:p>
                  </a:txBody>
                  <a:tcPr marL="7620" marR="7620" marT="7620" marB="0" anchor="ctr"/>
                </a:tc>
                <a:tc>
                  <a:txBody>
                    <a:bodyPr/>
                    <a:lstStyle/>
                    <a:p>
                      <a:pPr algn="ctr" fontAlgn="ctr"/>
                      <a:r>
                        <a:rPr lang="ja-JP" altLang="en-US" sz="2400" u="none" strike="noStrike" dirty="0">
                          <a:effectLst/>
                        </a:rPr>
                        <a:t>リスクの内容</a:t>
                      </a:r>
                      <a:endParaRPr lang="ja-JP" altLang="en-US" sz="2400" b="0" i="0" u="none" strike="noStrike" dirty="0">
                        <a:solidFill>
                          <a:srgbClr val="000000"/>
                        </a:solidFill>
                        <a:effectLst/>
                        <a:latin typeface="ＭＳ Ｐゴシック"/>
                      </a:endParaRPr>
                    </a:p>
                  </a:txBody>
                  <a:tcPr marL="7620" marR="7620" marT="7620" marB="0" anchor="ctr"/>
                </a:tc>
                <a:tc>
                  <a:txBody>
                    <a:bodyPr/>
                    <a:lstStyle/>
                    <a:p>
                      <a:pPr algn="ctr" fontAlgn="ctr"/>
                      <a:r>
                        <a:rPr lang="ja-JP" altLang="en-US" sz="2400" u="none" strike="noStrike">
                          <a:effectLst/>
                        </a:rPr>
                        <a:t>リスク低減措置の進め方</a:t>
                      </a:r>
                      <a:endParaRPr lang="ja-JP" altLang="en-US" sz="2400" b="0" i="0" u="none" strike="noStrike">
                        <a:solidFill>
                          <a:srgbClr val="000000"/>
                        </a:solidFill>
                        <a:effectLst/>
                        <a:latin typeface="ＭＳ Ｐゴシック"/>
                      </a:endParaRPr>
                    </a:p>
                  </a:txBody>
                  <a:tcPr marL="7620" marR="7620" marT="7620" marB="0" anchor="ctr"/>
                </a:tc>
              </a:tr>
              <a:tr h="771494">
                <a:tc>
                  <a:txBody>
                    <a:bodyPr/>
                    <a:lstStyle/>
                    <a:p>
                      <a:pPr algn="ctr" fontAlgn="ctr"/>
                      <a:r>
                        <a:rPr lang="en-US" altLang="ja-JP" sz="2400" u="none" strike="noStrike">
                          <a:effectLst/>
                        </a:rPr>
                        <a:t>Ⅳ</a:t>
                      </a:r>
                      <a:endParaRPr lang="en-US" altLang="ja-JP" sz="2400" b="0"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2400" u="none" strike="noStrike">
                          <a:effectLst/>
                        </a:rPr>
                        <a:t>12</a:t>
                      </a:r>
                      <a:r>
                        <a:rPr lang="ja-JP" altLang="en-US" sz="2400" u="none" strike="noStrike">
                          <a:effectLst/>
                        </a:rPr>
                        <a:t>～</a:t>
                      </a:r>
                      <a:r>
                        <a:rPr lang="en-US" altLang="ja-JP" sz="2400" u="none" strike="noStrike">
                          <a:effectLst/>
                        </a:rPr>
                        <a:t>16</a:t>
                      </a:r>
                      <a:endParaRPr lang="en-US" altLang="ja-JP" sz="2400" b="0" i="0" u="none" strike="noStrike">
                        <a:solidFill>
                          <a:srgbClr val="000000"/>
                        </a:solidFill>
                        <a:effectLst/>
                        <a:latin typeface="ＭＳ Ｐゴシック"/>
                      </a:endParaRPr>
                    </a:p>
                  </a:txBody>
                  <a:tcPr marL="7620" marR="7620" marT="7620" marB="0" anchor="ctr"/>
                </a:tc>
                <a:tc>
                  <a:txBody>
                    <a:bodyPr/>
                    <a:lstStyle/>
                    <a:p>
                      <a:pPr algn="l" fontAlgn="ctr"/>
                      <a:r>
                        <a:rPr lang="ja-JP" altLang="en-US" sz="2400" u="none" strike="noStrike" dirty="0">
                          <a:effectLst/>
                        </a:rPr>
                        <a:t>安全衛生上重大な問題がある</a:t>
                      </a:r>
                      <a:endParaRPr lang="ja-JP" altLang="en-US" sz="24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2400" u="none" strike="noStrike" dirty="0">
                          <a:effectLst/>
                        </a:rPr>
                        <a:t>ただちに中止又は改善する</a:t>
                      </a:r>
                      <a:endParaRPr lang="ja-JP" altLang="en-US" sz="2400" b="0" i="0" u="none" strike="noStrike" dirty="0">
                        <a:solidFill>
                          <a:srgbClr val="000000"/>
                        </a:solidFill>
                        <a:effectLst/>
                        <a:latin typeface="ＭＳ Ｐゴシック"/>
                      </a:endParaRPr>
                    </a:p>
                  </a:txBody>
                  <a:tcPr marL="7620" marR="7620" marT="7620" marB="0" anchor="ctr"/>
                </a:tc>
              </a:tr>
              <a:tr h="730448">
                <a:tc>
                  <a:txBody>
                    <a:bodyPr/>
                    <a:lstStyle/>
                    <a:p>
                      <a:pPr algn="ctr" fontAlgn="ctr"/>
                      <a:r>
                        <a:rPr lang="en-US" altLang="ja-JP" sz="2400" u="none" strike="noStrike">
                          <a:effectLst/>
                        </a:rPr>
                        <a:t>Ⅲ</a:t>
                      </a:r>
                      <a:endParaRPr lang="en-US" altLang="ja-JP" sz="2400" b="0"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2400" u="none" strike="noStrike">
                          <a:effectLst/>
                        </a:rPr>
                        <a:t>8</a:t>
                      </a:r>
                      <a:r>
                        <a:rPr lang="ja-JP" altLang="en-US" sz="2400" u="none" strike="noStrike">
                          <a:effectLst/>
                        </a:rPr>
                        <a:t>～</a:t>
                      </a:r>
                      <a:r>
                        <a:rPr lang="en-US" altLang="ja-JP" sz="2400" u="none" strike="noStrike">
                          <a:effectLst/>
                        </a:rPr>
                        <a:t>11</a:t>
                      </a:r>
                      <a:endParaRPr lang="en-US" altLang="ja-JP" sz="2400" b="0" i="0" u="none" strike="noStrike">
                        <a:solidFill>
                          <a:srgbClr val="000000"/>
                        </a:solidFill>
                        <a:effectLst/>
                        <a:latin typeface="ＭＳ Ｐゴシック"/>
                      </a:endParaRPr>
                    </a:p>
                  </a:txBody>
                  <a:tcPr marL="7620" marR="7620" marT="7620" marB="0" anchor="ctr"/>
                </a:tc>
                <a:tc>
                  <a:txBody>
                    <a:bodyPr/>
                    <a:lstStyle/>
                    <a:p>
                      <a:pPr algn="l" fontAlgn="ctr"/>
                      <a:r>
                        <a:rPr lang="ja-JP" altLang="en-US" sz="2400" u="none" strike="noStrike">
                          <a:effectLst/>
                        </a:rPr>
                        <a:t>安全衛生上問題がある</a:t>
                      </a:r>
                      <a:endParaRPr lang="ja-JP" altLang="en-US" sz="2400" b="0" i="0" u="none" strike="noStrike">
                        <a:solidFill>
                          <a:srgbClr val="000000"/>
                        </a:solidFill>
                        <a:effectLst/>
                        <a:latin typeface="ＭＳ Ｐゴシック"/>
                      </a:endParaRPr>
                    </a:p>
                  </a:txBody>
                  <a:tcPr marL="7620" marR="7620" marT="7620" marB="0" anchor="ctr"/>
                </a:tc>
                <a:tc>
                  <a:txBody>
                    <a:bodyPr/>
                    <a:lstStyle/>
                    <a:p>
                      <a:pPr algn="l" fontAlgn="ctr"/>
                      <a:r>
                        <a:rPr lang="ja-JP" altLang="en-US" sz="2400" u="none" strike="noStrike" dirty="0">
                          <a:effectLst/>
                        </a:rPr>
                        <a:t>低減措置を速やかに行う</a:t>
                      </a:r>
                      <a:endParaRPr lang="ja-JP" altLang="en-US" sz="2400" b="0" i="0" u="none" strike="noStrike" dirty="0">
                        <a:solidFill>
                          <a:srgbClr val="000000"/>
                        </a:solidFill>
                        <a:effectLst/>
                        <a:latin typeface="ＭＳ Ｐゴシック"/>
                      </a:endParaRPr>
                    </a:p>
                  </a:txBody>
                  <a:tcPr marL="7620" marR="7620" marT="7620" marB="0" anchor="ctr"/>
                </a:tc>
              </a:tr>
              <a:tr h="771494">
                <a:tc>
                  <a:txBody>
                    <a:bodyPr/>
                    <a:lstStyle/>
                    <a:p>
                      <a:pPr algn="ctr" fontAlgn="ctr"/>
                      <a:r>
                        <a:rPr lang="en-US" altLang="ja-JP" sz="2400" u="none" strike="noStrike">
                          <a:effectLst/>
                        </a:rPr>
                        <a:t>Ⅱ</a:t>
                      </a:r>
                      <a:endParaRPr lang="en-US" altLang="ja-JP" sz="2400" b="0"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2400" u="none" strike="noStrike">
                          <a:effectLst/>
                        </a:rPr>
                        <a:t>5</a:t>
                      </a:r>
                      <a:r>
                        <a:rPr lang="ja-JP" altLang="en-US" sz="2400" u="none" strike="noStrike">
                          <a:effectLst/>
                        </a:rPr>
                        <a:t>～</a:t>
                      </a:r>
                      <a:r>
                        <a:rPr lang="en-US" altLang="ja-JP" sz="2400" u="none" strike="noStrike">
                          <a:effectLst/>
                        </a:rPr>
                        <a:t>7</a:t>
                      </a:r>
                      <a:endParaRPr lang="en-US" altLang="ja-JP" sz="2400" b="0" i="0" u="none" strike="noStrike">
                        <a:solidFill>
                          <a:srgbClr val="000000"/>
                        </a:solidFill>
                        <a:effectLst/>
                        <a:latin typeface="ＭＳ Ｐゴシック"/>
                      </a:endParaRPr>
                    </a:p>
                  </a:txBody>
                  <a:tcPr marL="7620" marR="7620" marT="7620" marB="0" anchor="ctr"/>
                </a:tc>
                <a:tc>
                  <a:txBody>
                    <a:bodyPr/>
                    <a:lstStyle/>
                    <a:p>
                      <a:pPr algn="l" fontAlgn="ctr"/>
                      <a:r>
                        <a:rPr lang="ja-JP" altLang="en-US" sz="2400" u="none" strike="noStrike">
                          <a:effectLst/>
                        </a:rPr>
                        <a:t>安全衛生上多少問題がある</a:t>
                      </a:r>
                      <a:endParaRPr lang="ja-JP" altLang="en-US" sz="2400" b="0" i="0" u="none" strike="noStrike">
                        <a:solidFill>
                          <a:srgbClr val="000000"/>
                        </a:solidFill>
                        <a:effectLst/>
                        <a:latin typeface="ＭＳ Ｐゴシック"/>
                      </a:endParaRPr>
                    </a:p>
                  </a:txBody>
                  <a:tcPr marL="7620" marR="7620" marT="7620" marB="0" anchor="ctr"/>
                </a:tc>
                <a:tc>
                  <a:txBody>
                    <a:bodyPr/>
                    <a:lstStyle/>
                    <a:p>
                      <a:pPr algn="l" fontAlgn="ctr"/>
                      <a:r>
                        <a:rPr lang="ja-JP" altLang="en-US" sz="2400" u="none" strike="noStrike" dirty="0">
                          <a:effectLst/>
                        </a:rPr>
                        <a:t>低減措置を計画的に行う</a:t>
                      </a:r>
                      <a:endParaRPr lang="ja-JP" altLang="en-US" sz="2400" b="0" i="0" u="none" strike="noStrike" dirty="0">
                        <a:solidFill>
                          <a:srgbClr val="000000"/>
                        </a:solidFill>
                        <a:effectLst/>
                        <a:latin typeface="ＭＳ Ｐゴシック"/>
                      </a:endParaRPr>
                    </a:p>
                  </a:txBody>
                  <a:tcPr marL="7620" marR="7620" marT="7620" marB="0" anchor="ctr"/>
                </a:tc>
              </a:tr>
              <a:tr h="771494">
                <a:tc>
                  <a:txBody>
                    <a:bodyPr/>
                    <a:lstStyle/>
                    <a:p>
                      <a:pPr algn="ctr" fontAlgn="ctr"/>
                      <a:r>
                        <a:rPr lang="en-US" altLang="ja-JP" sz="2400" u="none" strike="noStrike">
                          <a:effectLst/>
                        </a:rPr>
                        <a:t>Ⅰ</a:t>
                      </a:r>
                      <a:endParaRPr lang="en-US" altLang="ja-JP" sz="2400" b="0" i="0" u="none" strike="noStrike">
                        <a:solidFill>
                          <a:srgbClr val="000000"/>
                        </a:solidFill>
                        <a:effectLst/>
                        <a:latin typeface="ＭＳ Ｐゴシック"/>
                      </a:endParaRPr>
                    </a:p>
                  </a:txBody>
                  <a:tcPr marL="7620" marR="7620" marT="7620" marB="0" anchor="ctr"/>
                </a:tc>
                <a:tc>
                  <a:txBody>
                    <a:bodyPr/>
                    <a:lstStyle/>
                    <a:p>
                      <a:pPr algn="ctr" fontAlgn="ctr"/>
                      <a:r>
                        <a:rPr lang="en-US" altLang="ja-JP" sz="2400" u="none" strike="noStrike">
                          <a:effectLst/>
                        </a:rPr>
                        <a:t>2</a:t>
                      </a:r>
                      <a:r>
                        <a:rPr lang="ja-JP" altLang="en-US" sz="2400" u="none" strike="noStrike">
                          <a:effectLst/>
                        </a:rPr>
                        <a:t>～</a:t>
                      </a:r>
                      <a:r>
                        <a:rPr lang="en-US" altLang="ja-JP" sz="2400" u="none" strike="noStrike">
                          <a:effectLst/>
                        </a:rPr>
                        <a:t>4</a:t>
                      </a:r>
                      <a:endParaRPr lang="en-US" altLang="ja-JP" sz="2400" b="0" i="0" u="none" strike="noStrike">
                        <a:solidFill>
                          <a:srgbClr val="000000"/>
                        </a:solidFill>
                        <a:effectLst/>
                        <a:latin typeface="ＭＳ Ｐゴシック"/>
                      </a:endParaRPr>
                    </a:p>
                  </a:txBody>
                  <a:tcPr marL="7620" marR="7620" marT="7620" marB="0" anchor="ctr"/>
                </a:tc>
                <a:tc>
                  <a:txBody>
                    <a:bodyPr/>
                    <a:lstStyle/>
                    <a:p>
                      <a:pPr algn="l" fontAlgn="ctr"/>
                      <a:r>
                        <a:rPr lang="ja-JP" altLang="en-US" sz="2400" u="none" strike="noStrike">
                          <a:effectLst/>
                        </a:rPr>
                        <a:t>安全衛生上の問題はほとんどない</a:t>
                      </a:r>
                      <a:endParaRPr lang="ja-JP" altLang="en-US" sz="2400" b="0" i="0" u="none" strike="noStrike">
                        <a:solidFill>
                          <a:srgbClr val="000000"/>
                        </a:solidFill>
                        <a:effectLst/>
                        <a:latin typeface="ＭＳ Ｐゴシック"/>
                      </a:endParaRPr>
                    </a:p>
                  </a:txBody>
                  <a:tcPr marL="7620" marR="7620" marT="7620" marB="0" anchor="ctr"/>
                </a:tc>
                <a:tc>
                  <a:txBody>
                    <a:bodyPr/>
                    <a:lstStyle/>
                    <a:p>
                      <a:pPr algn="l" fontAlgn="ctr"/>
                      <a:r>
                        <a:rPr lang="ja-JP" altLang="en-US" sz="2400" u="none" strike="noStrike" dirty="0">
                          <a:effectLst/>
                        </a:rPr>
                        <a:t>費用対効果を考慮して低減措置を行う</a:t>
                      </a:r>
                      <a:endParaRPr lang="ja-JP" altLang="en-US" sz="2400" b="0" i="0" u="none" strike="noStrike" dirty="0">
                        <a:solidFill>
                          <a:srgbClr val="000000"/>
                        </a:solidFill>
                        <a:effectLst/>
                        <a:latin typeface="ＭＳ Ｐゴシック"/>
                      </a:endParaRPr>
                    </a:p>
                  </a:txBody>
                  <a:tcPr marL="7620" marR="7620" marT="7620" marB="0" anchor="ctr"/>
                </a:tc>
              </a:tr>
            </a:tbl>
          </a:graphicData>
        </a:graphic>
      </p:graphicFrame>
    </p:spTree>
    <p:extLst>
      <p:ext uri="{BB962C8B-B14F-4D97-AF65-F5344CB8AC3E}">
        <p14:creationId xmlns:p14="http://schemas.microsoft.com/office/powerpoint/2010/main" val="1563791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グループ化 12"/>
          <p:cNvGrpSpPr>
            <a:grpSpLocks/>
          </p:cNvGrpSpPr>
          <p:nvPr/>
        </p:nvGrpSpPr>
        <p:grpSpPr bwMode="auto">
          <a:xfrm>
            <a:off x="107504" y="1269032"/>
            <a:ext cx="8789988" cy="1871663"/>
            <a:chOff x="0" y="1628775"/>
            <a:chExt cx="8789988" cy="1871663"/>
          </a:xfrm>
        </p:grpSpPr>
        <p:grpSp>
          <p:nvGrpSpPr>
            <p:cNvPr id="26634" name="グループ化 8"/>
            <p:cNvGrpSpPr>
              <a:grpSpLocks/>
            </p:cNvGrpSpPr>
            <p:nvPr/>
          </p:nvGrpSpPr>
          <p:grpSpPr bwMode="auto">
            <a:xfrm>
              <a:off x="0" y="1628775"/>
              <a:ext cx="8789988" cy="1871663"/>
              <a:chOff x="174625" y="1628775"/>
              <a:chExt cx="8789988" cy="1871663"/>
            </a:xfrm>
          </p:grpSpPr>
          <p:pic>
            <p:nvPicPr>
              <p:cNvPr id="26636" name="Picture 2" descr="R低減措置_本質"/>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174625" y="1628775"/>
                <a:ext cx="87899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4859338" y="1989138"/>
                <a:ext cx="1584325"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pic>
          <p:nvPicPr>
            <p:cNvPr id="26635" name="Picture 10" descr="G:\00_総合ファイル小林_H23度から\01厚労省\A_H24厚労省委託事業\ｺﾝｻﾙｱﾀﾝﾄ会\pics\トラ.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204864"/>
              <a:ext cx="1501093" cy="102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7" name="テキスト ボックス 9"/>
          <p:cNvSpPr txBox="1">
            <a:spLocks noChangeArrowheads="1"/>
          </p:cNvSpPr>
          <p:nvPr/>
        </p:nvSpPr>
        <p:spPr bwMode="auto">
          <a:xfrm>
            <a:off x="2124074" y="3194178"/>
            <a:ext cx="5040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pPr>
            <a:r>
              <a:rPr lang="ja-JP" altLang="en-US" sz="1800" b="1" dirty="0">
                <a:solidFill>
                  <a:srgbClr val="C00000"/>
                </a:solidFill>
                <a:latin typeface="Arial" pitchFamily="34" charset="0"/>
                <a:ea typeface="ＭＳ Ｐゴシック" pitchFamily="50" charset="-128"/>
              </a:rPr>
              <a:t>トラがネコに替われば危険性はなくなる。</a:t>
            </a:r>
          </a:p>
        </p:txBody>
      </p:sp>
      <p:sp>
        <p:nvSpPr>
          <p:cNvPr id="26628" name="テキスト ボックス 10"/>
          <p:cNvSpPr txBox="1">
            <a:spLocks noChangeArrowheads="1"/>
          </p:cNvSpPr>
          <p:nvPr/>
        </p:nvSpPr>
        <p:spPr bwMode="auto">
          <a:xfrm>
            <a:off x="2051720" y="5876727"/>
            <a:ext cx="6335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pPr>
            <a:r>
              <a:rPr lang="ja-JP" altLang="en-US" sz="1800" b="1" dirty="0">
                <a:solidFill>
                  <a:srgbClr val="C00000"/>
                </a:solidFill>
                <a:latin typeface="Arial" pitchFamily="34" charset="0"/>
                <a:ea typeface="ＭＳ Ｐゴシック" pitchFamily="50" charset="-128"/>
              </a:rPr>
              <a:t>トラを檻で囲えば多少近づいても危険性はほとんどない。</a:t>
            </a:r>
          </a:p>
        </p:txBody>
      </p:sp>
      <p:grpSp>
        <p:nvGrpSpPr>
          <p:cNvPr id="26629" name="グループ化 13"/>
          <p:cNvGrpSpPr>
            <a:grpSpLocks/>
          </p:cNvGrpSpPr>
          <p:nvPr/>
        </p:nvGrpSpPr>
        <p:grpSpPr bwMode="auto">
          <a:xfrm>
            <a:off x="107504" y="4005064"/>
            <a:ext cx="8857456" cy="1871663"/>
            <a:chOff x="-32445" y="4149725"/>
            <a:chExt cx="8924925" cy="1871663"/>
          </a:xfrm>
        </p:grpSpPr>
        <p:pic>
          <p:nvPicPr>
            <p:cNvPr id="26632" name="Picture 3" descr="R低減措置_工学"/>
            <p:cNvPicPr>
              <a:picLocks noChangeAspect="1" noChangeArrowheads="1"/>
            </p:cNvPicPr>
            <p:nvPr/>
          </p:nvPicPr>
          <p:blipFill>
            <a:blip r:embed="rId4">
              <a:lum bright="-10000" contrast="10000"/>
              <a:extLst>
                <a:ext uri="{28A0092B-C50C-407E-A947-70E740481C1C}">
                  <a14:useLocalDpi xmlns:a14="http://schemas.microsoft.com/office/drawing/2010/main" val="0"/>
                </a:ext>
              </a:extLst>
            </a:blip>
            <a:srcRect/>
            <a:stretch>
              <a:fillRect/>
            </a:stretch>
          </p:blipFill>
          <p:spPr bwMode="auto">
            <a:xfrm>
              <a:off x="-32445" y="4149725"/>
              <a:ext cx="89249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1" descr="G:\00_総合ファイル小林_H23度から\01厚労省\A_H24厚労省委託事業\ｺﾝｻﾙｱﾀﾝﾄ会\pics\Aトラ檻.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1414" y="4200392"/>
              <a:ext cx="3495053" cy="182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角丸四角形 13"/>
          <p:cNvSpPr/>
          <p:nvPr/>
        </p:nvSpPr>
        <p:spPr>
          <a:xfrm>
            <a:off x="107504" y="224671"/>
            <a:ext cx="8785671" cy="503238"/>
          </a:xfrm>
          <a:prstGeom prst="roundRect">
            <a:avLst>
              <a:gd name="adj" fmla="val 116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ctr">
              <a:lnSpc>
                <a:spcPct val="125000"/>
              </a:lnSpc>
              <a:spcBef>
                <a:spcPts val="1200"/>
              </a:spcBef>
              <a:defRPr/>
            </a:pPr>
            <a:r>
              <a:rPr lang="ja-JP" altLang="en-US" sz="2400" b="1" dirty="0">
                <a:latin typeface="+mj-ea"/>
                <a:ea typeface="+mj-ea"/>
              </a:rPr>
              <a:t>（３）リスク低減措置の検討　１</a:t>
            </a:r>
          </a:p>
        </p:txBody>
      </p:sp>
      <p:cxnSp>
        <p:nvCxnSpPr>
          <p:cNvPr id="15" name="直線コネクタ 14"/>
          <p:cNvCxnSpPr/>
          <p:nvPr/>
        </p:nvCxnSpPr>
        <p:spPr>
          <a:xfrm>
            <a:off x="107504" y="980728"/>
            <a:ext cx="878567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33</a:t>
            </a:fld>
            <a:endParaRPr lang="ja-JP" altLang="en-US" dirty="0"/>
          </a:p>
        </p:txBody>
      </p:sp>
    </p:spTree>
    <p:extLst>
      <p:ext uri="{BB962C8B-B14F-4D97-AF65-F5344CB8AC3E}">
        <p14:creationId xmlns:p14="http://schemas.microsoft.com/office/powerpoint/2010/main" val="3529584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30822" y="352128"/>
            <a:ext cx="8761658" cy="503238"/>
          </a:xfrm>
          <a:prstGeom prst="roundRect">
            <a:avLst>
              <a:gd name="adj" fmla="val 116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ctr">
              <a:lnSpc>
                <a:spcPct val="125000"/>
              </a:lnSpc>
              <a:spcBef>
                <a:spcPts val="1200"/>
              </a:spcBef>
              <a:defRPr/>
            </a:pPr>
            <a:r>
              <a:rPr lang="ja-JP" altLang="en-US" sz="2400" b="1" dirty="0">
                <a:latin typeface="+mj-ea"/>
                <a:ea typeface="+mj-ea"/>
              </a:rPr>
              <a:t>（３）リスク低減措置の検討　</a:t>
            </a:r>
            <a:r>
              <a:rPr lang="en-US" altLang="ja-JP" sz="2400" b="1" dirty="0">
                <a:latin typeface="+mj-ea"/>
                <a:ea typeface="+mj-ea"/>
              </a:rPr>
              <a:t>2</a:t>
            </a:r>
            <a:endParaRPr lang="ja-JP" altLang="en-US" sz="2400" b="1" dirty="0">
              <a:latin typeface="+mj-ea"/>
              <a:ea typeface="+mj-ea"/>
            </a:endParaRPr>
          </a:p>
        </p:txBody>
      </p:sp>
      <p:cxnSp>
        <p:nvCxnSpPr>
          <p:cNvPr id="3" name="直線コネクタ 2"/>
          <p:cNvCxnSpPr/>
          <p:nvPr/>
        </p:nvCxnSpPr>
        <p:spPr>
          <a:xfrm>
            <a:off x="130822" y="1044322"/>
            <a:ext cx="8761658"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7652" name="グループ化 13"/>
          <p:cNvGrpSpPr>
            <a:grpSpLocks/>
          </p:cNvGrpSpPr>
          <p:nvPr/>
        </p:nvGrpSpPr>
        <p:grpSpPr bwMode="auto">
          <a:xfrm>
            <a:off x="152526" y="3949574"/>
            <a:ext cx="8654900" cy="1828800"/>
            <a:chOff x="107504" y="4192488"/>
            <a:chExt cx="8521700" cy="1828800"/>
          </a:xfrm>
        </p:grpSpPr>
        <p:grpSp>
          <p:nvGrpSpPr>
            <p:cNvPr id="27660" name="グループ化 12"/>
            <p:cNvGrpSpPr>
              <a:grpSpLocks/>
            </p:cNvGrpSpPr>
            <p:nvPr/>
          </p:nvGrpSpPr>
          <p:grpSpPr bwMode="auto">
            <a:xfrm>
              <a:off x="107504" y="4192488"/>
              <a:ext cx="8521700" cy="1828800"/>
              <a:chOff x="107504" y="4192488"/>
              <a:chExt cx="8521700" cy="1828800"/>
            </a:xfrm>
          </p:grpSpPr>
          <p:pic>
            <p:nvPicPr>
              <p:cNvPr id="27662" name="Picture 11" descr="G:\00_総合ファイル小林_H23度から\01厚労省\A_H24厚労省委託事業\ｺﾝｻﾙｱﾀﾝﾄ会\pics\保護具対策ライオンなし.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192488"/>
                <a:ext cx="8521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12" descr="G:\00_総合ファイル小林_H23度から\01厚労省\A_H24厚労省委託事業\ｺﾝｻﾙｱﾀﾝﾄ会\pics\保護具対策線.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931" y="4359600"/>
                <a:ext cx="6953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61" name="Picture 6" descr="G:\00_総合ファイル小林_H23度から\01厚労省\A_H24厚労省委託事業\ｺﾝｻﾙｱﾀﾝﾄ会\pics\トラ.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581128"/>
              <a:ext cx="17113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テキスト ボックス 9"/>
          <p:cNvSpPr txBox="1">
            <a:spLocks noChangeArrowheads="1"/>
          </p:cNvSpPr>
          <p:nvPr/>
        </p:nvSpPr>
        <p:spPr bwMode="auto">
          <a:xfrm>
            <a:off x="1944141" y="3203576"/>
            <a:ext cx="6408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pPr>
            <a:r>
              <a:rPr lang="ja-JP" altLang="en-US" sz="1800" b="1" dirty="0">
                <a:solidFill>
                  <a:srgbClr val="C00000"/>
                </a:solidFill>
                <a:latin typeface="Arial" pitchFamily="34" charset="0"/>
                <a:ea typeface="ＭＳ Ｐゴシック" pitchFamily="50" charset="-128"/>
              </a:rPr>
              <a:t>トラを鎖でつなげば危険性は一応ないが近づくと危険。</a:t>
            </a:r>
          </a:p>
        </p:txBody>
      </p:sp>
      <p:sp>
        <p:nvSpPr>
          <p:cNvPr id="27654" name="テキスト ボックス 9"/>
          <p:cNvSpPr txBox="1">
            <a:spLocks noChangeArrowheads="1"/>
          </p:cNvSpPr>
          <p:nvPr/>
        </p:nvSpPr>
        <p:spPr bwMode="auto">
          <a:xfrm>
            <a:off x="2067504" y="5891752"/>
            <a:ext cx="6408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pPr>
            <a:r>
              <a:rPr lang="ja-JP" altLang="en-US" sz="1800" b="1" dirty="0">
                <a:solidFill>
                  <a:srgbClr val="C00000"/>
                </a:solidFill>
                <a:latin typeface="Arial" pitchFamily="34" charset="0"/>
                <a:ea typeface="ＭＳ Ｐゴシック" pitchFamily="50" charset="-128"/>
              </a:rPr>
              <a:t>危険なので保護具をつける。</a:t>
            </a:r>
          </a:p>
        </p:txBody>
      </p:sp>
      <p:grpSp>
        <p:nvGrpSpPr>
          <p:cNvPr id="27655" name="グループ化 21"/>
          <p:cNvGrpSpPr>
            <a:grpSpLocks/>
          </p:cNvGrpSpPr>
          <p:nvPr/>
        </p:nvGrpSpPr>
        <p:grpSpPr bwMode="auto">
          <a:xfrm>
            <a:off x="215876" y="1212787"/>
            <a:ext cx="8591550" cy="2016125"/>
            <a:chOff x="107504" y="1340991"/>
            <a:chExt cx="8591550" cy="2016001"/>
          </a:xfrm>
        </p:grpSpPr>
        <p:grpSp>
          <p:nvGrpSpPr>
            <p:cNvPr id="27656" name="グループ化 19"/>
            <p:cNvGrpSpPr>
              <a:grpSpLocks/>
            </p:cNvGrpSpPr>
            <p:nvPr/>
          </p:nvGrpSpPr>
          <p:grpSpPr bwMode="auto">
            <a:xfrm>
              <a:off x="107504" y="1340991"/>
              <a:ext cx="8591550" cy="2016001"/>
              <a:chOff x="107504" y="1340991"/>
              <a:chExt cx="8591550" cy="2016001"/>
            </a:xfrm>
          </p:grpSpPr>
          <p:pic>
            <p:nvPicPr>
              <p:cNvPr id="27658" name="Picture 10" descr="G:\00_総合ファイル小林_H23度から\01厚労省\A_H24厚労省委託事業\ｺﾝｻﾙｱﾀﾝﾄ会\pics\管理対策図ライオンなし.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340991"/>
                <a:ext cx="85915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6" descr="G:\00_総合ファイル小林_H23度から\01厚労省\A_H24厚労省委託事業\ｺﾝｻﾙｱﾀﾝﾄ会\pics\トラ.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191767"/>
                <a:ext cx="17113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正方形/長方形 20"/>
            <p:cNvSpPr/>
            <p:nvPr/>
          </p:nvSpPr>
          <p:spPr>
            <a:xfrm>
              <a:off x="4500117" y="3285558"/>
              <a:ext cx="287337" cy="71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34</a:t>
            </a:fld>
            <a:endParaRPr lang="ja-JP" altLang="en-US" dirty="0"/>
          </a:p>
        </p:txBody>
      </p:sp>
    </p:spTree>
    <p:extLst>
      <p:ext uri="{BB962C8B-B14F-4D97-AF65-F5344CB8AC3E}">
        <p14:creationId xmlns:p14="http://schemas.microsoft.com/office/powerpoint/2010/main" val="1737403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G:\00_総合ファイル小林_H23度から\10新規事業検討\A_陸災新施策H24\過労死パンフ\案内者Scol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420888"/>
            <a:ext cx="3218614" cy="37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1"/>
          <p:cNvSpPr txBox="1">
            <a:spLocks/>
          </p:cNvSpPr>
          <p:nvPr/>
        </p:nvSpPr>
        <p:spPr>
          <a:xfrm>
            <a:off x="323528" y="548680"/>
            <a:ext cx="8424936" cy="864096"/>
          </a:xfrm>
          <a:prstGeom prst="rect">
            <a:avLst/>
          </a:prstGeom>
          <a:ln/>
        </p:spPr>
        <p:style>
          <a:lnRef idx="0">
            <a:schemeClr val="accent1"/>
          </a:lnRef>
          <a:fillRef idx="3">
            <a:schemeClr val="accent1"/>
          </a:fillRef>
          <a:effectRef idx="3">
            <a:schemeClr val="accent1"/>
          </a:effectRef>
          <a:fontRef idx="minor">
            <a:schemeClr val="lt1"/>
          </a:fontRef>
        </p:style>
        <p:txBody>
          <a:bodyPr tIns="144000"/>
          <a:lstStyle/>
          <a:p>
            <a:pPr algn="ctr" fontAlgn="auto">
              <a:spcBef>
                <a:spcPts val="1200"/>
              </a:spcBef>
              <a:spcAft>
                <a:spcPts val="0"/>
              </a:spcAft>
              <a:defRPr/>
            </a:pPr>
            <a:r>
              <a:rPr lang="ja-JP" altLang="en-US" sz="4000" dirty="0">
                <a:solidFill>
                  <a:srgbClr val="FFFF99"/>
                </a:solidFill>
                <a:latin typeface="Arial" charset="0"/>
                <a:ea typeface="ＭＳ Ｐゴシック" charset="-128"/>
              </a:rPr>
              <a:t>第２　　リスクアセスメントの進め方</a:t>
            </a:r>
            <a:endParaRPr lang="ja-JP" altLang="en-US" sz="4000" dirty="0">
              <a:solidFill>
                <a:srgbClr val="FFFF99"/>
              </a:solidFill>
              <a:latin typeface="+mj-lt"/>
              <a:ea typeface="+mj-ea"/>
              <a:cs typeface="+mj-cs"/>
            </a:endParaRPr>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35</a:t>
            </a:fld>
            <a:endParaRPr lang="ja-JP"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92896"/>
            <a:ext cx="4483283" cy="380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1711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サブタイトル 2"/>
          <p:cNvSpPr txBox="1">
            <a:spLocks/>
          </p:cNvSpPr>
          <p:nvPr/>
        </p:nvSpPr>
        <p:spPr bwMode="auto">
          <a:xfrm>
            <a:off x="107949" y="246253"/>
            <a:ext cx="8856663" cy="590459"/>
          </a:xfrm>
          <a:prstGeom prst="rect">
            <a:avLst/>
          </a:prstGeom>
          <a:solidFill>
            <a:srgbClr val="E5F8FF"/>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en-US" altLang="ja-JP" sz="2800" dirty="0">
                <a:solidFill>
                  <a:srgbClr val="002060"/>
                </a:solidFill>
                <a:latin typeface="+mj-ea"/>
                <a:ea typeface="+mj-ea"/>
              </a:rPr>
              <a:t>【</a:t>
            </a:r>
            <a:r>
              <a:rPr lang="ja-JP" altLang="en-US" sz="2800" dirty="0">
                <a:solidFill>
                  <a:srgbClr val="002060"/>
                </a:solidFill>
                <a:latin typeface="+mj-ea"/>
                <a:ea typeface="+mj-ea"/>
              </a:rPr>
              <a:t>１</a:t>
            </a:r>
            <a:r>
              <a:rPr lang="en-US" altLang="ja-JP" sz="2800" dirty="0">
                <a:solidFill>
                  <a:srgbClr val="002060"/>
                </a:solidFill>
                <a:latin typeface="+mj-ea"/>
                <a:ea typeface="+mj-ea"/>
              </a:rPr>
              <a:t>】</a:t>
            </a:r>
            <a:r>
              <a:rPr lang="ja-JP" altLang="en-US" sz="2800" dirty="0">
                <a:solidFill>
                  <a:srgbClr val="002060"/>
                </a:solidFill>
                <a:latin typeface="+mj-ea"/>
                <a:ea typeface="+mj-ea"/>
              </a:rPr>
              <a:t>　リスクアセスメントの導入と実施の手順</a:t>
            </a:r>
          </a:p>
        </p:txBody>
      </p:sp>
      <p:cxnSp>
        <p:nvCxnSpPr>
          <p:cNvPr id="3" name="直線コネクタ 2"/>
          <p:cNvCxnSpPr/>
          <p:nvPr/>
        </p:nvCxnSpPr>
        <p:spPr>
          <a:xfrm>
            <a:off x="107950" y="980728"/>
            <a:ext cx="885666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39750" y="2473325"/>
            <a:ext cx="2087563" cy="523875"/>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実施体制</a:t>
            </a:r>
            <a:endParaRPr lang="en-US" altLang="ja-JP" sz="2600" b="1" dirty="0">
              <a:latin typeface="+mj-ea"/>
              <a:ea typeface="+mj-ea"/>
            </a:endParaRPr>
          </a:p>
        </p:txBody>
      </p:sp>
      <p:sp>
        <p:nvSpPr>
          <p:cNvPr id="10" name="テキスト ボックス 9"/>
          <p:cNvSpPr txBox="1"/>
          <p:nvPr/>
        </p:nvSpPr>
        <p:spPr>
          <a:xfrm>
            <a:off x="539750" y="3373438"/>
            <a:ext cx="2087563" cy="523875"/>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実施時期</a:t>
            </a:r>
            <a:endParaRPr lang="en-US" altLang="ja-JP" sz="2600" b="1" dirty="0">
              <a:latin typeface="+mj-ea"/>
              <a:ea typeface="+mj-ea"/>
            </a:endParaRPr>
          </a:p>
        </p:txBody>
      </p:sp>
      <p:sp>
        <p:nvSpPr>
          <p:cNvPr id="11" name="テキスト ボックス 10"/>
          <p:cNvSpPr txBox="1"/>
          <p:nvPr/>
        </p:nvSpPr>
        <p:spPr>
          <a:xfrm>
            <a:off x="539750" y="5229225"/>
            <a:ext cx="2087563" cy="522288"/>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情報の入手</a:t>
            </a:r>
            <a:endParaRPr lang="en-US" altLang="ja-JP" sz="2600" b="1" dirty="0">
              <a:latin typeface="+mj-ea"/>
              <a:ea typeface="+mj-ea"/>
            </a:endParaRPr>
          </a:p>
        </p:txBody>
      </p:sp>
      <p:sp>
        <p:nvSpPr>
          <p:cNvPr id="12" name="テキスト ボックス 11"/>
          <p:cNvSpPr txBox="1"/>
          <p:nvPr/>
        </p:nvSpPr>
        <p:spPr>
          <a:xfrm>
            <a:off x="3492500" y="2473325"/>
            <a:ext cx="3959225" cy="522288"/>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危険性又は有害性の特定</a:t>
            </a:r>
            <a:endParaRPr lang="en-US" altLang="ja-JP" sz="2600" b="1" dirty="0">
              <a:latin typeface="+mj-ea"/>
              <a:ea typeface="+mj-ea"/>
            </a:endParaRPr>
          </a:p>
        </p:txBody>
      </p:sp>
      <p:sp>
        <p:nvSpPr>
          <p:cNvPr id="13" name="テキスト ボックス 12"/>
          <p:cNvSpPr txBox="1"/>
          <p:nvPr/>
        </p:nvSpPr>
        <p:spPr>
          <a:xfrm>
            <a:off x="3492500" y="3319463"/>
            <a:ext cx="2663825" cy="522287"/>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リスクの見積り</a:t>
            </a:r>
            <a:endParaRPr lang="en-US" altLang="ja-JP" sz="2600" b="1" dirty="0">
              <a:latin typeface="+mj-ea"/>
              <a:ea typeface="+mj-ea"/>
            </a:endParaRPr>
          </a:p>
        </p:txBody>
      </p:sp>
      <p:sp>
        <p:nvSpPr>
          <p:cNvPr id="14" name="テキスト ボックス 13"/>
          <p:cNvSpPr txBox="1"/>
          <p:nvPr/>
        </p:nvSpPr>
        <p:spPr>
          <a:xfrm>
            <a:off x="3492500" y="4165600"/>
            <a:ext cx="3671888" cy="522288"/>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リスク低減措置の検討</a:t>
            </a:r>
            <a:endParaRPr lang="en-US" altLang="ja-JP" sz="2600" b="1" dirty="0">
              <a:latin typeface="+mj-ea"/>
              <a:ea typeface="+mj-ea"/>
            </a:endParaRPr>
          </a:p>
        </p:txBody>
      </p:sp>
      <p:sp>
        <p:nvSpPr>
          <p:cNvPr id="15" name="テキスト ボックス 14"/>
          <p:cNvSpPr txBox="1"/>
          <p:nvPr/>
        </p:nvSpPr>
        <p:spPr>
          <a:xfrm>
            <a:off x="3492500" y="5011738"/>
            <a:ext cx="5327650" cy="522287"/>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優先度に対応した低減措置の実施</a:t>
            </a:r>
            <a:endParaRPr lang="en-US" altLang="ja-JP" sz="2600" b="1" dirty="0">
              <a:latin typeface="+mj-ea"/>
              <a:ea typeface="+mj-ea"/>
            </a:endParaRPr>
          </a:p>
        </p:txBody>
      </p:sp>
      <p:sp>
        <p:nvSpPr>
          <p:cNvPr id="16" name="テキスト ボックス 15"/>
          <p:cNvSpPr txBox="1"/>
          <p:nvPr/>
        </p:nvSpPr>
        <p:spPr>
          <a:xfrm>
            <a:off x="3492500" y="5857875"/>
            <a:ext cx="2087563" cy="522288"/>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結果の記録</a:t>
            </a:r>
            <a:endParaRPr lang="en-US" altLang="ja-JP" sz="2600" b="1" dirty="0">
              <a:latin typeface="+mj-ea"/>
              <a:ea typeface="+mj-ea"/>
            </a:endParaRPr>
          </a:p>
        </p:txBody>
      </p:sp>
      <p:sp>
        <p:nvSpPr>
          <p:cNvPr id="17" name="正方形/長方形 16"/>
          <p:cNvSpPr/>
          <p:nvPr/>
        </p:nvSpPr>
        <p:spPr>
          <a:xfrm>
            <a:off x="395287" y="2312194"/>
            <a:ext cx="2447925" cy="3671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29709" name="テキスト ボックス 17"/>
          <p:cNvSpPr txBox="1">
            <a:spLocks noChangeArrowheads="1"/>
          </p:cNvSpPr>
          <p:nvPr/>
        </p:nvSpPr>
        <p:spPr bwMode="auto">
          <a:xfrm>
            <a:off x="179387" y="1634014"/>
            <a:ext cx="324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spcBef>
                <a:spcPct val="0"/>
              </a:spcBef>
              <a:buClrTx/>
              <a:buSzTx/>
              <a:buFontTx/>
              <a:buNone/>
            </a:pPr>
            <a:r>
              <a:rPr lang="ja-JP" altLang="en-US" sz="1800" b="1" dirty="0">
                <a:latin typeface="Arial" pitchFamily="34" charset="0"/>
                <a:ea typeface="ＭＳ Ｐゴシック" pitchFamily="50" charset="-128"/>
              </a:rPr>
              <a:t>（リスクアセスメントの準備）</a:t>
            </a:r>
          </a:p>
        </p:txBody>
      </p:sp>
      <p:sp>
        <p:nvSpPr>
          <p:cNvPr id="19" name="正方形/長方形 18"/>
          <p:cNvSpPr/>
          <p:nvPr/>
        </p:nvSpPr>
        <p:spPr>
          <a:xfrm>
            <a:off x="3348038" y="2276475"/>
            <a:ext cx="5616575" cy="4248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29711" name="テキスト ボックス 19"/>
          <p:cNvSpPr txBox="1">
            <a:spLocks noChangeArrowheads="1"/>
          </p:cNvSpPr>
          <p:nvPr/>
        </p:nvSpPr>
        <p:spPr bwMode="auto">
          <a:xfrm>
            <a:off x="4067969" y="1167606"/>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pPr>
            <a:r>
              <a:rPr lang="ja-JP" altLang="en-US" sz="2400" b="1">
                <a:solidFill>
                  <a:srgbClr val="0033CC"/>
                </a:solidFill>
                <a:latin typeface="Arial" pitchFamily="34" charset="0"/>
                <a:ea typeface="ＭＳ Ｐゴシック" pitchFamily="50" charset="-128"/>
              </a:rPr>
              <a:t>＜リスクアセスメントの実施＞</a:t>
            </a:r>
          </a:p>
        </p:txBody>
      </p:sp>
      <p:sp>
        <p:nvSpPr>
          <p:cNvPr id="23" name="下矢印 22"/>
          <p:cNvSpPr/>
          <p:nvPr/>
        </p:nvSpPr>
        <p:spPr>
          <a:xfrm rot="16200000">
            <a:off x="2646363" y="3841750"/>
            <a:ext cx="97155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24" name="下矢印 23"/>
          <p:cNvSpPr/>
          <p:nvPr/>
        </p:nvSpPr>
        <p:spPr>
          <a:xfrm>
            <a:off x="1187450" y="3068638"/>
            <a:ext cx="863600" cy="2159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25" name="下矢印 24"/>
          <p:cNvSpPr/>
          <p:nvPr/>
        </p:nvSpPr>
        <p:spPr>
          <a:xfrm>
            <a:off x="1187450" y="4005263"/>
            <a:ext cx="863600" cy="2159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26" name="下矢印 25"/>
          <p:cNvSpPr/>
          <p:nvPr/>
        </p:nvSpPr>
        <p:spPr>
          <a:xfrm>
            <a:off x="4500563" y="3068638"/>
            <a:ext cx="863600" cy="2159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27" name="下矢印 26"/>
          <p:cNvSpPr/>
          <p:nvPr/>
        </p:nvSpPr>
        <p:spPr>
          <a:xfrm>
            <a:off x="4500563" y="3932238"/>
            <a:ext cx="863600" cy="2159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28" name="下矢印 27"/>
          <p:cNvSpPr/>
          <p:nvPr/>
        </p:nvSpPr>
        <p:spPr>
          <a:xfrm>
            <a:off x="4500563" y="4724400"/>
            <a:ext cx="863600" cy="2159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29" name="下矢印 28"/>
          <p:cNvSpPr/>
          <p:nvPr/>
        </p:nvSpPr>
        <p:spPr>
          <a:xfrm>
            <a:off x="4500563" y="5588000"/>
            <a:ext cx="863600" cy="2159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31" name="テキスト ボックス 30"/>
          <p:cNvSpPr txBox="1"/>
          <p:nvPr/>
        </p:nvSpPr>
        <p:spPr>
          <a:xfrm>
            <a:off x="539750" y="4292600"/>
            <a:ext cx="2087563" cy="522288"/>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対象の選定</a:t>
            </a:r>
            <a:endParaRPr lang="en-US" altLang="ja-JP" sz="2600" b="1" dirty="0">
              <a:latin typeface="+mj-ea"/>
              <a:ea typeface="+mj-ea"/>
            </a:endParaRPr>
          </a:p>
        </p:txBody>
      </p:sp>
      <p:sp>
        <p:nvSpPr>
          <p:cNvPr id="32" name="下矢印 31"/>
          <p:cNvSpPr/>
          <p:nvPr/>
        </p:nvSpPr>
        <p:spPr>
          <a:xfrm>
            <a:off x="1187450" y="4940300"/>
            <a:ext cx="863600" cy="2159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29721" name="テキスト ボックス 17"/>
          <p:cNvSpPr txBox="1">
            <a:spLocks noChangeArrowheads="1"/>
          </p:cNvSpPr>
          <p:nvPr/>
        </p:nvSpPr>
        <p:spPr bwMode="auto">
          <a:xfrm>
            <a:off x="107949" y="1181893"/>
            <a:ext cx="352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pPr>
            <a:r>
              <a:rPr lang="ja-JP" altLang="en-US" sz="2400" b="1" dirty="0">
                <a:solidFill>
                  <a:srgbClr val="0033CC"/>
                </a:solidFill>
                <a:latin typeface="Arial" pitchFamily="34" charset="0"/>
                <a:ea typeface="ＭＳ Ｐゴシック" pitchFamily="50" charset="-128"/>
              </a:rPr>
              <a:t>＜管理体制の整備等＞</a:t>
            </a:r>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36</a:t>
            </a:fld>
            <a:endParaRPr lang="ja-JP" altLang="en-US" dirty="0"/>
          </a:p>
        </p:txBody>
      </p:sp>
    </p:spTree>
    <p:extLst>
      <p:ext uri="{BB962C8B-B14F-4D97-AF65-F5344CB8AC3E}">
        <p14:creationId xmlns:p14="http://schemas.microsoft.com/office/powerpoint/2010/main" val="1806921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52412" y="764704"/>
            <a:ext cx="86400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28675" y="1681163"/>
            <a:ext cx="2087563" cy="523875"/>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社長</a:t>
            </a:r>
            <a:endParaRPr lang="en-US" altLang="ja-JP" sz="2600" b="1" dirty="0">
              <a:latin typeface="+mj-ea"/>
              <a:ea typeface="+mj-ea"/>
            </a:endParaRPr>
          </a:p>
        </p:txBody>
      </p:sp>
      <p:sp>
        <p:nvSpPr>
          <p:cNvPr id="30724" name="サブタイトル 2"/>
          <p:cNvSpPr txBox="1">
            <a:spLocks/>
          </p:cNvSpPr>
          <p:nvPr/>
        </p:nvSpPr>
        <p:spPr bwMode="auto">
          <a:xfrm>
            <a:off x="323528" y="116632"/>
            <a:ext cx="8568951" cy="576262"/>
          </a:xfrm>
          <a:prstGeom prst="rect">
            <a:avLst/>
          </a:prstGeom>
          <a:solidFill>
            <a:srgbClr val="E5F8FF"/>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buClrTx/>
              <a:buSzTx/>
              <a:buFontTx/>
              <a:buNone/>
            </a:pPr>
            <a:r>
              <a:rPr lang="en-US" altLang="ja-JP" sz="2800" b="1" dirty="0">
                <a:latin typeface="Calibri" pitchFamily="34" charset="0"/>
                <a:ea typeface="ＭＳ Ｐゴシック" pitchFamily="50" charset="-128"/>
              </a:rPr>
              <a:t>【</a:t>
            </a:r>
            <a:r>
              <a:rPr lang="ja-JP" altLang="en-US" sz="2800" b="1" dirty="0">
                <a:latin typeface="Calibri" pitchFamily="34" charset="0"/>
                <a:ea typeface="ＭＳ Ｐゴシック" pitchFamily="50" charset="-128"/>
              </a:rPr>
              <a:t>２</a:t>
            </a:r>
            <a:r>
              <a:rPr lang="en-US" altLang="ja-JP" sz="2800" b="1" dirty="0">
                <a:latin typeface="Calibri" pitchFamily="34" charset="0"/>
                <a:ea typeface="ＭＳ Ｐゴシック" pitchFamily="50" charset="-128"/>
              </a:rPr>
              <a:t>】</a:t>
            </a:r>
            <a:r>
              <a:rPr lang="ja-JP" altLang="en-US" sz="2800" b="1" dirty="0">
                <a:latin typeface="Calibri" pitchFamily="34" charset="0"/>
                <a:ea typeface="ＭＳ Ｐゴシック" pitchFamily="50" charset="-128"/>
              </a:rPr>
              <a:t>　管理体制の整備等</a:t>
            </a:r>
          </a:p>
        </p:txBody>
      </p:sp>
      <p:sp>
        <p:nvSpPr>
          <p:cNvPr id="10" name="テキスト ボックス 9"/>
          <p:cNvSpPr txBox="1"/>
          <p:nvPr/>
        </p:nvSpPr>
        <p:spPr>
          <a:xfrm>
            <a:off x="828675" y="2420938"/>
            <a:ext cx="2087563" cy="523875"/>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部長</a:t>
            </a:r>
            <a:endParaRPr lang="en-US" altLang="ja-JP" sz="2600" b="1" dirty="0">
              <a:latin typeface="+mj-ea"/>
              <a:ea typeface="+mj-ea"/>
            </a:endParaRPr>
          </a:p>
        </p:txBody>
      </p:sp>
      <p:sp>
        <p:nvSpPr>
          <p:cNvPr id="11" name="テキスト ボックス 10"/>
          <p:cNvSpPr txBox="1"/>
          <p:nvPr/>
        </p:nvSpPr>
        <p:spPr>
          <a:xfrm>
            <a:off x="828675" y="3213100"/>
            <a:ext cx="2087563" cy="522288"/>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課長</a:t>
            </a:r>
            <a:endParaRPr lang="en-US" altLang="ja-JP" sz="2600" b="1" dirty="0">
              <a:latin typeface="+mj-ea"/>
              <a:ea typeface="+mj-ea"/>
            </a:endParaRPr>
          </a:p>
        </p:txBody>
      </p:sp>
      <p:sp>
        <p:nvSpPr>
          <p:cNvPr id="17" name="正方形/長方形 16"/>
          <p:cNvSpPr/>
          <p:nvPr/>
        </p:nvSpPr>
        <p:spPr>
          <a:xfrm>
            <a:off x="323528" y="1484313"/>
            <a:ext cx="8568951" cy="4752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テキスト ボックス 12"/>
          <p:cNvSpPr txBox="1"/>
          <p:nvPr/>
        </p:nvSpPr>
        <p:spPr>
          <a:xfrm>
            <a:off x="3636963" y="1701800"/>
            <a:ext cx="4824412" cy="708025"/>
          </a:xfrm>
          <a:prstGeom prst="rect">
            <a:avLst/>
          </a:prstGeom>
          <a:noFill/>
        </p:spPr>
        <p:txBody>
          <a:bodyPr>
            <a:spAutoFit/>
          </a:bodyPr>
          <a:lstStyle/>
          <a:p>
            <a:pPr>
              <a:defRPr/>
            </a:pPr>
            <a:r>
              <a:rPr lang="ja-JP" altLang="en-US" sz="2000" b="1" dirty="0">
                <a:latin typeface="+mj-ea"/>
                <a:ea typeface="+mj-ea"/>
              </a:rPr>
              <a:t>・　経営トップ</a:t>
            </a:r>
            <a:r>
              <a:rPr lang="ja-JP" altLang="en-US" sz="2000" b="1" dirty="0">
                <a:latin typeface="+mn-ea"/>
                <a:ea typeface="ＭＳ Ｐゴシック" charset="-128"/>
              </a:rPr>
              <a:t>（経営トップ）</a:t>
            </a:r>
            <a:r>
              <a:rPr lang="ja-JP" altLang="en-US" sz="2000" b="1" dirty="0">
                <a:latin typeface="+mj-ea"/>
                <a:ea typeface="+mj-ea"/>
              </a:rPr>
              <a:t>の</a:t>
            </a:r>
            <a:r>
              <a:rPr lang="en-US" altLang="ja-JP" sz="2000" b="1" dirty="0">
                <a:latin typeface="+mj-ea"/>
                <a:ea typeface="+mj-ea"/>
              </a:rPr>
              <a:t>RA</a:t>
            </a:r>
            <a:r>
              <a:rPr lang="ja-JP" altLang="en-US" sz="2000" b="1" dirty="0">
                <a:latin typeface="+mj-ea"/>
                <a:ea typeface="+mj-ea"/>
              </a:rPr>
              <a:t>の決意表明</a:t>
            </a:r>
            <a:endParaRPr lang="en-US" altLang="ja-JP" sz="2000" b="1" dirty="0">
              <a:latin typeface="+mj-ea"/>
              <a:ea typeface="+mj-ea"/>
            </a:endParaRPr>
          </a:p>
          <a:p>
            <a:pPr>
              <a:defRPr/>
            </a:pPr>
            <a:r>
              <a:rPr lang="ja-JP" altLang="en-US" sz="2000" b="1" dirty="0">
                <a:latin typeface="+mj-ea"/>
                <a:ea typeface="+mj-ea"/>
              </a:rPr>
              <a:t>　　（安全衛生の統括管理）</a:t>
            </a:r>
          </a:p>
        </p:txBody>
      </p:sp>
      <p:sp>
        <p:nvSpPr>
          <p:cNvPr id="14" name="テキスト ボックス 13"/>
          <p:cNvSpPr txBox="1"/>
          <p:nvPr/>
        </p:nvSpPr>
        <p:spPr>
          <a:xfrm>
            <a:off x="3635375" y="2636838"/>
            <a:ext cx="4608513" cy="1016000"/>
          </a:xfrm>
          <a:prstGeom prst="rect">
            <a:avLst/>
          </a:prstGeom>
          <a:noFill/>
        </p:spPr>
        <p:txBody>
          <a:bodyPr>
            <a:spAutoFit/>
          </a:bodyPr>
          <a:lstStyle/>
          <a:p>
            <a:pPr marL="174625" indent="-174625">
              <a:defRPr/>
            </a:pPr>
            <a:r>
              <a:rPr lang="ja-JP" altLang="en-US" sz="2000" b="1" dirty="0">
                <a:latin typeface="+mj-ea"/>
                <a:ea typeface="+mj-ea"/>
              </a:rPr>
              <a:t>・　安全管理者、衛生管理者、安全衛生推進者等</a:t>
            </a:r>
            <a:endParaRPr lang="en-US" altLang="ja-JP" sz="2000" b="1" dirty="0">
              <a:latin typeface="+mj-ea"/>
              <a:ea typeface="+mj-ea"/>
            </a:endParaRPr>
          </a:p>
          <a:p>
            <a:pPr>
              <a:defRPr/>
            </a:pPr>
            <a:r>
              <a:rPr lang="ja-JP" altLang="en-US" sz="2000" b="1" dirty="0">
                <a:latin typeface="+mj-ea"/>
                <a:ea typeface="+mj-ea"/>
              </a:rPr>
              <a:t>　　安全衛生管理の実施</a:t>
            </a:r>
          </a:p>
        </p:txBody>
      </p:sp>
      <p:sp>
        <p:nvSpPr>
          <p:cNvPr id="16" name="テキスト ボックス 15"/>
          <p:cNvSpPr txBox="1"/>
          <p:nvPr/>
        </p:nvSpPr>
        <p:spPr>
          <a:xfrm>
            <a:off x="828675" y="4005263"/>
            <a:ext cx="2087563" cy="522287"/>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職長等</a:t>
            </a:r>
            <a:endParaRPr lang="en-US" altLang="ja-JP" sz="2600" b="1" dirty="0">
              <a:latin typeface="+mj-ea"/>
              <a:ea typeface="+mj-ea"/>
            </a:endParaRPr>
          </a:p>
        </p:txBody>
      </p:sp>
      <p:sp>
        <p:nvSpPr>
          <p:cNvPr id="18" name="テキスト ボックス 17"/>
          <p:cNvSpPr txBox="1"/>
          <p:nvPr/>
        </p:nvSpPr>
        <p:spPr>
          <a:xfrm>
            <a:off x="3636963" y="3932238"/>
            <a:ext cx="4608512" cy="708025"/>
          </a:xfrm>
          <a:prstGeom prst="rect">
            <a:avLst/>
          </a:prstGeom>
          <a:noFill/>
        </p:spPr>
        <p:txBody>
          <a:bodyPr>
            <a:spAutoFit/>
          </a:bodyPr>
          <a:lstStyle/>
          <a:p>
            <a:pPr>
              <a:defRPr/>
            </a:pPr>
            <a:r>
              <a:rPr lang="ja-JP" altLang="en-US" sz="2000" b="1" dirty="0">
                <a:latin typeface="+mj-ea"/>
                <a:ea typeface="+mj-ea"/>
              </a:rPr>
              <a:t>・　職長、作業指揮者等</a:t>
            </a:r>
            <a:endParaRPr lang="en-US" altLang="ja-JP" sz="2000" b="1" dirty="0">
              <a:latin typeface="+mj-ea"/>
              <a:ea typeface="+mj-ea"/>
            </a:endParaRPr>
          </a:p>
          <a:p>
            <a:pPr>
              <a:defRPr/>
            </a:pPr>
            <a:r>
              <a:rPr lang="ja-JP" altLang="en-US" sz="2000" b="1" dirty="0">
                <a:latin typeface="+mj-ea"/>
                <a:ea typeface="+mj-ea"/>
              </a:rPr>
              <a:t>　　安全衛生の実施</a:t>
            </a:r>
          </a:p>
        </p:txBody>
      </p:sp>
      <p:sp>
        <p:nvSpPr>
          <p:cNvPr id="19" name="テキスト ボックス 18"/>
          <p:cNvSpPr txBox="1"/>
          <p:nvPr/>
        </p:nvSpPr>
        <p:spPr>
          <a:xfrm>
            <a:off x="828675" y="4797425"/>
            <a:ext cx="2087563" cy="522288"/>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latin typeface="+mj-ea"/>
                <a:ea typeface="+mj-ea"/>
              </a:rPr>
              <a:t>作業者</a:t>
            </a:r>
            <a:endParaRPr lang="en-US" altLang="ja-JP" sz="2600" b="1" dirty="0">
              <a:latin typeface="+mj-ea"/>
              <a:ea typeface="+mj-ea"/>
            </a:endParaRPr>
          </a:p>
        </p:txBody>
      </p:sp>
      <p:sp>
        <p:nvSpPr>
          <p:cNvPr id="20" name="テキスト ボックス 19"/>
          <p:cNvSpPr txBox="1"/>
          <p:nvPr/>
        </p:nvSpPr>
        <p:spPr>
          <a:xfrm>
            <a:off x="3635375" y="4810379"/>
            <a:ext cx="4608512" cy="400050"/>
          </a:xfrm>
          <a:prstGeom prst="rect">
            <a:avLst/>
          </a:prstGeom>
          <a:noFill/>
        </p:spPr>
        <p:txBody>
          <a:bodyPr>
            <a:spAutoFit/>
          </a:bodyPr>
          <a:lstStyle/>
          <a:p>
            <a:pPr>
              <a:defRPr/>
            </a:pPr>
            <a:r>
              <a:rPr lang="ja-JP" altLang="en-US" sz="2000" b="1" dirty="0">
                <a:latin typeface="+mj-ea"/>
                <a:ea typeface="+mj-ea"/>
              </a:rPr>
              <a:t>・　安全衛生の実施</a:t>
            </a:r>
          </a:p>
        </p:txBody>
      </p:sp>
      <p:sp>
        <p:nvSpPr>
          <p:cNvPr id="21" name="上矢印 20"/>
          <p:cNvSpPr/>
          <p:nvPr/>
        </p:nvSpPr>
        <p:spPr>
          <a:xfrm>
            <a:off x="1547664" y="5445125"/>
            <a:ext cx="863600" cy="215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23" name="正方形/長方形 22"/>
          <p:cNvSpPr/>
          <p:nvPr/>
        </p:nvSpPr>
        <p:spPr>
          <a:xfrm>
            <a:off x="718989" y="5734050"/>
            <a:ext cx="2520950" cy="3587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rgbClr val="CC0000"/>
                </a:solidFill>
                <a:latin typeface="+mj-ea"/>
                <a:ea typeface="+mj-ea"/>
              </a:rPr>
              <a:t>教育の実施</a:t>
            </a:r>
          </a:p>
        </p:txBody>
      </p:sp>
      <p:pic>
        <p:nvPicPr>
          <p:cNvPr id="30736" name="Picture 17" descr="RA実施体制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2863" y="4581525"/>
            <a:ext cx="22113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サブタイトル 2"/>
          <p:cNvSpPr txBox="1">
            <a:spLocks/>
          </p:cNvSpPr>
          <p:nvPr/>
        </p:nvSpPr>
        <p:spPr bwMode="auto">
          <a:xfrm>
            <a:off x="323528" y="892558"/>
            <a:ext cx="8547238" cy="504725"/>
          </a:xfrm>
          <a:prstGeom prst="rect">
            <a:avLst/>
          </a:prstGeom>
          <a:solidFill>
            <a:srgbClr val="FFFF00"/>
          </a:solidFill>
          <a:ln/>
          <a:extLst/>
        </p:spPr>
        <p:style>
          <a:lnRef idx="2">
            <a:schemeClr val="accent3"/>
          </a:lnRef>
          <a:fillRef idx="1">
            <a:schemeClr val="lt1"/>
          </a:fillRef>
          <a:effectRef idx="0">
            <a:schemeClr val="accent3"/>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2800" b="1" dirty="0">
                <a:solidFill>
                  <a:srgbClr val="000099"/>
                </a:solidFill>
                <a:latin typeface="Calibri" pitchFamily="34" charset="0"/>
                <a:ea typeface="ＭＳ Ｐゴシック" pitchFamily="50" charset="-128"/>
              </a:rPr>
              <a:t>１　実施体制例</a:t>
            </a:r>
          </a:p>
        </p:txBody>
      </p:sp>
      <p:sp>
        <p:nvSpPr>
          <p:cNvPr id="22" name="右中かっこ 21"/>
          <p:cNvSpPr/>
          <p:nvPr/>
        </p:nvSpPr>
        <p:spPr>
          <a:xfrm>
            <a:off x="3419475" y="2420938"/>
            <a:ext cx="215900" cy="1368425"/>
          </a:xfrm>
          <a:prstGeom prst="rightBrace">
            <a:avLst>
              <a:gd name="adj1" fmla="val 35208"/>
              <a:gd name="adj2" fmla="val 29843"/>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37</a:t>
            </a:fld>
            <a:endParaRPr lang="ja-JP" altLang="en-US" dirty="0"/>
          </a:p>
        </p:txBody>
      </p:sp>
    </p:spTree>
    <p:extLst>
      <p:ext uri="{BB962C8B-B14F-4D97-AF65-F5344CB8AC3E}">
        <p14:creationId xmlns:p14="http://schemas.microsoft.com/office/powerpoint/2010/main" val="3171161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サブタイトル 2"/>
          <p:cNvSpPr txBox="1">
            <a:spLocks/>
          </p:cNvSpPr>
          <p:nvPr/>
        </p:nvSpPr>
        <p:spPr bwMode="auto">
          <a:xfrm>
            <a:off x="179512" y="360363"/>
            <a:ext cx="8568952" cy="576263"/>
          </a:xfrm>
          <a:prstGeom prst="rect">
            <a:avLst/>
          </a:prstGeom>
          <a:solidFill>
            <a:srgbClr val="E5F8FF"/>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2800" b="1" dirty="0">
                <a:solidFill>
                  <a:srgbClr val="000099"/>
                </a:solidFill>
                <a:latin typeface="Calibri" pitchFamily="34" charset="0"/>
                <a:ea typeface="ＭＳ Ｐゴシック" pitchFamily="50" charset="-128"/>
              </a:rPr>
              <a:t>２　 実施時期</a:t>
            </a:r>
          </a:p>
        </p:txBody>
      </p:sp>
      <p:sp>
        <p:nvSpPr>
          <p:cNvPr id="31" name="テキスト ボックス 30"/>
          <p:cNvSpPr txBox="1"/>
          <p:nvPr/>
        </p:nvSpPr>
        <p:spPr>
          <a:xfrm>
            <a:off x="1260475" y="1754188"/>
            <a:ext cx="4968875" cy="522287"/>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fontAlgn="auto">
              <a:spcBef>
                <a:spcPts val="0"/>
              </a:spcBef>
              <a:spcAft>
                <a:spcPts val="0"/>
              </a:spcAft>
              <a:defRPr/>
            </a:pPr>
            <a:r>
              <a:rPr lang="ja-JP" altLang="en-US" sz="2600" b="1" dirty="0">
                <a:latin typeface="+mj-ea"/>
                <a:ea typeface="+mj-ea"/>
              </a:rPr>
              <a:t>　設備の新規採用・変更時</a:t>
            </a:r>
            <a:endParaRPr lang="en-US" altLang="ja-JP" sz="2600" b="1" dirty="0">
              <a:latin typeface="+mj-ea"/>
              <a:ea typeface="+mj-ea"/>
            </a:endParaRPr>
          </a:p>
        </p:txBody>
      </p:sp>
      <p:sp>
        <p:nvSpPr>
          <p:cNvPr id="32" name="テキスト ボックス 31"/>
          <p:cNvSpPr txBox="1"/>
          <p:nvPr/>
        </p:nvSpPr>
        <p:spPr>
          <a:xfrm>
            <a:off x="1260475" y="2420938"/>
            <a:ext cx="4968875" cy="523875"/>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fontAlgn="auto">
              <a:spcBef>
                <a:spcPts val="0"/>
              </a:spcBef>
              <a:spcAft>
                <a:spcPts val="0"/>
              </a:spcAft>
              <a:defRPr/>
            </a:pPr>
            <a:r>
              <a:rPr lang="ja-JP" altLang="en-US" sz="2600" b="1" dirty="0">
                <a:latin typeface="+mj-ea"/>
                <a:ea typeface="+mj-ea"/>
              </a:rPr>
              <a:t>　作業方法の新規採用・変更時</a:t>
            </a:r>
            <a:endParaRPr lang="en-US" altLang="ja-JP" sz="2600" b="1" dirty="0">
              <a:latin typeface="+mj-ea"/>
              <a:ea typeface="+mj-ea"/>
            </a:endParaRPr>
          </a:p>
        </p:txBody>
      </p:sp>
      <p:sp>
        <p:nvSpPr>
          <p:cNvPr id="34" name="正方形/長方形 33"/>
          <p:cNvSpPr/>
          <p:nvPr/>
        </p:nvSpPr>
        <p:spPr>
          <a:xfrm>
            <a:off x="251520" y="1557338"/>
            <a:ext cx="8496943" cy="4608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9" name="テキスト ボックス 38"/>
          <p:cNvSpPr txBox="1"/>
          <p:nvPr/>
        </p:nvSpPr>
        <p:spPr>
          <a:xfrm>
            <a:off x="1260475" y="3068638"/>
            <a:ext cx="3095625" cy="523875"/>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fontAlgn="auto">
              <a:spcBef>
                <a:spcPts val="0"/>
              </a:spcBef>
              <a:spcAft>
                <a:spcPts val="0"/>
              </a:spcAft>
              <a:defRPr/>
            </a:pPr>
            <a:r>
              <a:rPr lang="ja-JP" altLang="en-US" sz="2600" b="1" dirty="0">
                <a:latin typeface="+mj-ea"/>
                <a:ea typeface="+mj-ea"/>
              </a:rPr>
              <a:t>　労働災害発生時</a:t>
            </a:r>
            <a:endParaRPr lang="en-US" altLang="ja-JP" sz="2600" b="1" dirty="0">
              <a:latin typeface="+mj-ea"/>
              <a:ea typeface="+mj-ea"/>
            </a:endParaRPr>
          </a:p>
        </p:txBody>
      </p:sp>
      <p:sp>
        <p:nvSpPr>
          <p:cNvPr id="41" name="テキスト ボックス 40"/>
          <p:cNvSpPr txBox="1"/>
          <p:nvPr/>
        </p:nvSpPr>
        <p:spPr>
          <a:xfrm>
            <a:off x="1260475" y="3717925"/>
            <a:ext cx="4464050" cy="522288"/>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fontAlgn="auto">
              <a:spcBef>
                <a:spcPts val="0"/>
              </a:spcBef>
              <a:spcAft>
                <a:spcPts val="0"/>
              </a:spcAft>
              <a:defRPr/>
            </a:pPr>
            <a:r>
              <a:rPr lang="ja-JP" altLang="en-US" sz="2600" b="1" dirty="0">
                <a:latin typeface="+mj-ea"/>
                <a:ea typeface="+mj-ea"/>
              </a:rPr>
              <a:t>　年間安全衛生計画作成時</a:t>
            </a:r>
            <a:endParaRPr lang="en-US" altLang="ja-JP" sz="2600" b="1" dirty="0">
              <a:latin typeface="+mj-ea"/>
              <a:ea typeface="+mj-ea"/>
            </a:endParaRPr>
          </a:p>
        </p:txBody>
      </p:sp>
      <p:sp>
        <p:nvSpPr>
          <p:cNvPr id="46" name="テキスト ボックス 45"/>
          <p:cNvSpPr txBox="1"/>
          <p:nvPr/>
        </p:nvSpPr>
        <p:spPr>
          <a:xfrm>
            <a:off x="1331913" y="4849813"/>
            <a:ext cx="5616575" cy="966787"/>
          </a:xfrm>
          <a:prstGeom prst="roundRect">
            <a:avLst/>
          </a:prstGeom>
          <a:solidFill>
            <a:schemeClr val="bg1">
              <a:lumMod val="85000"/>
            </a:schemeClr>
          </a:solidFill>
          <a:ln w="28575">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solidFill>
                  <a:srgbClr val="CC0000"/>
                </a:solidFill>
                <a:latin typeface="+mj-ea"/>
                <a:ea typeface="+mj-ea"/>
              </a:rPr>
              <a:t> 作業・作業場所を限定し、</a:t>
            </a:r>
            <a:endParaRPr lang="en-US" altLang="ja-JP" sz="2600" b="1" dirty="0">
              <a:solidFill>
                <a:srgbClr val="CC0000"/>
              </a:solidFill>
              <a:latin typeface="+mj-ea"/>
              <a:ea typeface="+mj-ea"/>
            </a:endParaRPr>
          </a:p>
          <a:p>
            <a:pPr marL="539750" indent="-539750" algn="ctr" fontAlgn="auto">
              <a:spcBef>
                <a:spcPts val="0"/>
              </a:spcBef>
              <a:spcAft>
                <a:spcPts val="0"/>
              </a:spcAft>
              <a:defRPr/>
            </a:pPr>
            <a:r>
              <a:rPr lang="ja-JP" altLang="en-US" sz="2600" b="1" dirty="0">
                <a:solidFill>
                  <a:srgbClr val="CC0000"/>
                </a:solidFill>
                <a:latin typeface="+mj-ea"/>
                <a:ea typeface="+mj-ea"/>
              </a:rPr>
              <a:t> まずは実施してみましょう</a:t>
            </a:r>
            <a:endParaRPr lang="en-US" altLang="ja-JP" sz="2600" b="1" dirty="0">
              <a:solidFill>
                <a:srgbClr val="CC0000"/>
              </a:solidFill>
              <a:latin typeface="+mj-ea"/>
              <a:ea typeface="+mj-ea"/>
            </a:endParaRPr>
          </a:p>
        </p:txBody>
      </p:sp>
      <p:sp>
        <p:nvSpPr>
          <p:cNvPr id="47" name="下矢印 46"/>
          <p:cNvSpPr/>
          <p:nvPr/>
        </p:nvSpPr>
        <p:spPr>
          <a:xfrm>
            <a:off x="2916238" y="4438650"/>
            <a:ext cx="1728787"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31754" name="サブタイトル 2"/>
          <p:cNvSpPr txBox="1">
            <a:spLocks/>
          </p:cNvSpPr>
          <p:nvPr/>
        </p:nvSpPr>
        <p:spPr bwMode="auto">
          <a:xfrm>
            <a:off x="0" y="0"/>
            <a:ext cx="30956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en-US" altLang="ja-JP" sz="1600">
                <a:solidFill>
                  <a:srgbClr val="002060"/>
                </a:solidFill>
                <a:latin typeface="Calibri" pitchFamily="34" charset="0"/>
                <a:ea typeface="ＭＳ Ｐゴシック" pitchFamily="50" charset="-128"/>
              </a:rPr>
              <a:t>【</a:t>
            </a:r>
            <a:r>
              <a:rPr lang="ja-JP" altLang="en-US" sz="1600">
                <a:solidFill>
                  <a:srgbClr val="002060"/>
                </a:solidFill>
                <a:latin typeface="Calibri" pitchFamily="34" charset="0"/>
                <a:ea typeface="ＭＳ Ｐゴシック" pitchFamily="50" charset="-128"/>
              </a:rPr>
              <a:t>１</a:t>
            </a:r>
            <a:r>
              <a:rPr lang="en-US" altLang="ja-JP" sz="1600">
                <a:solidFill>
                  <a:srgbClr val="002060"/>
                </a:solidFill>
                <a:latin typeface="Calibri" pitchFamily="34" charset="0"/>
                <a:ea typeface="ＭＳ Ｐゴシック" pitchFamily="50" charset="-128"/>
              </a:rPr>
              <a:t>】</a:t>
            </a:r>
            <a:r>
              <a:rPr lang="ja-JP" altLang="en-US" sz="1600">
                <a:solidFill>
                  <a:srgbClr val="002060"/>
                </a:solidFill>
                <a:latin typeface="Calibri" pitchFamily="34" charset="0"/>
                <a:ea typeface="ＭＳ Ｐゴシック" pitchFamily="50" charset="-128"/>
              </a:rPr>
              <a:t>　リスクアセスメントの手順</a:t>
            </a:r>
          </a:p>
        </p:txBody>
      </p:sp>
      <p:cxnSp>
        <p:nvCxnSpPr>
          <p:cNvPr id="11" name="直線コネクタ 10"/>
          <p:cNvCxnSpPr/>
          <p:nvPr/>
        </p:nvCxnSpPr>
        <p:spPr>
          <a:xfrm>
            <a:off x="179512" y="1052513"/>
            <a:ext cx="85689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38</a:t>
            </a:fld>
            <a:endParaRPr lang="ja-JP" altLang="en-US" dirty="0"/>
          </a:p>
        </p:txBody>
      </p:sp>
    </p:spTree>
    <p:extLst>
      <p:ext uri="{BB962C8B-B14F-4D97-AF65-F5344CB8AC3E}">
        <p14:creationId xmlns:p14="http://schemas.microsoft.com/office/powerpoint/2010/main" val="3808036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サブタイトル 2"/>
          <p:cNvSpPr txBox="1">
            <a:spLocks/>
          </p:cNvSpPr>
          <p:nvPr/>
        </p:nvSpPr>
        <p:spPr bwMode="auto">
          <a:xfrm>
            <a:off x="251520" y="351981"/>
            <a:ext cx="8352928" cy="484731"/>
          </a:xfrm>
          <a:prstGeom prst="rect">
            <a:avLst/>
          </a:prstGeom>
          <a:solidFill>
            <a:srgbClr val="E5F8FF"/>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2800" b="1" dirty="0">
                <a:solidFill>
                  <a:srgbClr val="000099"/>
                </a:solidFill>
                <a:latin typeface="Calibri" pitchFamily="34" charset="0"/>
                <a:ea typeface="ＭＳ Ｐゴシック" pitchFamily="50" charset="-128"/>
              </a:rPr>
              <a:t>３　対象の選定</a:t>
            </a:r>
          </a:p>
        </p:txBody>
      </p:sp>
      <p:sp>
        <p:nvSpPr>
          <p:cNvPr id="31" name="テキスト ボックス 30"/>
          <p:cNvSpPr txBox="1"/>
          <p:nvPr/>
        </p:nvSpPr>
        <p:spPr>
          <a:xfrm>
            <a:off x="1690688" y="1609725"/>
            <a:ext cx="5329237" cy="523875"/>
          </a:xfrm>
          <a:prstGeom prst="roundRect">
            <a:avLst/>
          </a:prstGeom>
          <a:solidFill>
            <a:schemeClr val="accent4">
              <a:lumMod val="20000"/>
              <a:lumOff val="80000"/>
            </a:schemeClr>
          </a:solidFill>
          <a:ln>
            <a:solidFill>
              <a:schemeClr val="tx1">
                <a:lumMod val="50000"/>
                <a:lumOff val="50000"/>
              </a:schemeClr>
            </a:solidFill>
          </a:ln>
        </p:spPr>
        <p:txBody>
          <a:bodyPr wrap="square" lIns="72000" tIns="36000" rIns="72000" bIns="36000">
            <a:spAutoFit/>
          </a:bodyPr>
          <a:lstStyle/>
          <a:p>
            <a:pPr marL="539750" indent="-539750" fontAlgn="auto">
              <a:spcBef>
                <a:spcPts val="0"/>
              </a:spcBef>
              <a:spcAft>
                <a:spcPts val="0"/>
              </a:spcAft>
              <a:defRPr/>
            </a:pPr>
            <a:r>
              <a:rPr lang="ja-JP" altLang="en-US" sz="2600" b="1" dirty="0">
                <a:latin typeface="+mj-ea"/>
                <a:ea typeface="+mj-ea"/>
              </a:rPr>
              <a:t>　労働災害発生事象</a:t>
            </a:r>
            <a:endParaRPr lang="en-US" altLang="ja-JP" sz="2600" b="1" dirty="0">
              <a:latin typeface="+mj-ea"/>
              <a:ea typeface="+mj-ea"/>
            </a:endParaRPr>
          </a:p>
        </p:txBody>
      </p:sp>
      <p:sp>
        <p:nvSpPr>
          <p:cNvPr id="32" name="テキスト ボックス 31"/>
          <p:cNvSpPr txBox="1"/>
          <p:nvPr/>
        </p:nvSpPr>
        <p:spPr>
          <a:xfrm>
            <a:off x="1690688" y="2354263"/>
            <a:ext cx="5329237" cy="522287"/>
          </a:xfrm>
          <a:prstGeom prst="roundRect">
            <a:avLst/>
          </a:prstGeom>
          <a:solidFill>
            <a:schemeClr val="accent4">
              <a:lumMod val="20000"/>
              <a:lumOff val="80000"/>
            </a:schemeClr>
          </a:solidFill>
          <a:ln>
            <a:solidFill>
              <a:schemeClr val="tx1">
                <a:lumMod val="50000"/>
                <a:lumOff val="50000"/>
              </a:schemeClr>
            </a:solidFill>
          </a:ln>
        </p:spPr>
        <p:txBody>
          <a:bodyPr wrap="square" lIns="72000" tIns="36000" rIns="72000" bIns="36000">
            <a:spAutoFit/>
          </a:bodyPr>
          <a:lstStyle/>
          <a:p>
            <a:pPr marL="539750" indent="-539750" fontAlgn="auto">
              <a:spcBef>
                <a:spcPts val="0"/>
              </a:spcBef>
              <a:spcAft>
                <a:spcPts val="0"/>
              </a:spcAft>
              <a:defRPr/>
            </a:pPr>
            <a:r>
              <a:rPr lang="ja-JP" altLang="en-US" sz="2600" b="1" dirty="0">
                <a:latin typeface="+mj-ea"/>
                <a:ea typeface="+mj-ea"/>
              </a:rPr>
              <a:t>　ヒヤリ・ハット事象</a:t>
            </a:r>
            <a:endParaRPr lang="en-US" altLang="ja-JP" sz="2600" b="1" dirty="0">
              <a:latin typeface="+mj-ea"/>
              <a:ea typeface="+mj-ea"/>
            </a:endParaRPr>
          </a:p>
        </p:txBody>
      </p:sp>
      <p:sp>
        <p:nvSpPr>
          <p:cNvPr id="34" name="正方形/長方形 33"/>
          <p:cNvSpPr/>
          <p:nvPr/>
        </p:nvSpPr>
        <p:spPr>
          <a:xfrm>
            <a:off x="323528" y="1412875"/>
            <a:ext cx="8280920" cy="5111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9" name="テキスト ボックス 38"/>
          <p:cNvSpPr txBox="1"/>
          <p:nvPr/>
        </p:nvSpPr>
        <p:spPr>
          <a:xfrm>
            <a:off x="1690688" y="3097213"/>
            <a:ext cx="5329237" cy="523875"/>
          </a:xfrm>
          <a:prstGeom prst="roundRect">
            <a:avLst/>
          </a:prstGeom>
          <a:solidFill>
            <a:schemeClr val="accent4">
              <a:lumMod val="20000"/>
              <a:lumOff val="80000"/>
            </a:schemeClr>
          </a:solidFill>
          <a:ln>
            <a:solidFill>
              <a:schemeClr val="tx1">
                <a:lumMod val="50000"/>
                <a:lumOff val="50000"/>
              </a:schemeClr>
            </a:solidFill>
          </a:ln>
        </p:spPr>
        <p:txBody>
          <a:bodyPr wrap="square" lIns="72000" tIns="36000" rIns="72000" bIns="36000">
            <a:spAutoFit/>
          </a:bodyPr>
          <a:lstStyle/>
          <a:p>
            <a:pPr marL="539750" indent="-539750" fontAlgn="auto">
              <a:spcBef>
                <a:spcPts val="0"/>
              </a:spcBef>
              <a:spcAft>
                <a:spcPts val="0"/>
              </a:spcAft>
              <a:defRPr/>
            </a:pPr>
            <a:r>
              <a:rPr lang="ja-JP" altLang="en-US" sz="2600" b="1" dirty="0">
                <a:latin typeface="+mj-ea"/>
                <a:ea typeface="+mj-ea"/>
              </a:rPr>
              <a:t>　労働者が不安を感じる作業</a:t>
            </a:r>
            <a:endParaRPr lang="en-US" altLang="ja-JP" sz="2600" b="1" dirty="0">
              <a:latin typeface="+mj-ea"/>
              <a:ea typeface="+mj-ea"/>
            </a:endParaRPr>
          </a:p>
        </p:txBody>
      </p:sp>
      <p:sp>
        <p:nvSpPr>
          <p:cNvPr id="41" name="テキスト ボックス 40"/>
          <p:cNvSpPr txBox="1"/>
          <p:nvPr/>
        </p:nvSpPr>
        <p:spPr>
          <a:xfrm>
            <a:off x="1690688" y="3843338"/>
            <a:ext cx="5329237" cy="522287"/>
          </a:xfrm>
          <a:prstGeom prst="roundRect">
            <a:avLst/>
          </a:prstGeom>
          <a:solidFill>
            <a:schemeClr val="accent4">
              <a:lumMod val="20000"/>
              <a:lumOff val="80000"/>
            </a:schemeClr>
          </a:solidFill>
          <a:ln>
            <a:solidFill>
              <a:schemeClr val="tx1">
                <a:lumMod val="50000"/>
                <a:lumOff val="50000"/>
              </a:schemeClr>
            </a:solidFill>
          </a:ln>
        </p:spPr>
        <p:txBody>
          <a:bodyPr wrap="square" lIns="72000" tIns="36000" rIns="72000" bIns="36000">
            <a:spAutoFit/>
          </a:bodyPr>
          <a:lstStyle/>
          <a:p>
            <a:pPr marL="539750" indent="-539750" fontAlgn="auto">
              <a:spcBef>
                <a:spcPts val="0"/>
              </a:spcBef>
              <a:spcAft>
                <a:spcPts val="0"/>
              </a:spcAft>
              <a:defRPr/>
            </a:pPr>
            <a:r>
              <a:rPr lang="ja-JP" altLang="en-US" sz="2600" b="1" dirty="0">
                <a:latin typeface="+mj-ea"/>
                <a:ea typeface="+mj-ea"/>
              </a:rPr>
              <a:t>　事故のあった設備での作業</a:t>
            </a:r>
            <a:endParaRPr lang="en-US" altLang="ja-JP" sz="2600" b="1" dirty="0">
              <a:latin typeface="+mj-ea"/>
              <a:ea typeface="+mj-ea"/>
            </a:endParaRPr>
          </a:p>
        </p:txBody>
      </p:sp>
      <p:sp>
        <p:nvSpPr>
          <p:cNvPr id="46" name="テキスト ボックス 45"/>
          <p:cNvSpPr txBox="1"/>
          <p:nvPr/>
        </p:nvSpPr>
        <p:spPr>
          <a:xfrm>
            <a:off x="1043608" y="5713413"/>
            <a:ext cx="7056784" cy="557212"/>
          </a:xfrm>
          <a:prstGeom prst="roundRect">
            <a:avLst/>
          </a:prstGeom>
          <a:solidFill>
            <a:schemeClr val="bg1">
              <a:lumMod val="95000"/>
            </a:schemeClr>
          </a:solidFill>
          <a:ln w="28575">
            <a:solidFill>
              <a:schemeClr val="tx1">
                <a:lumMod val="50000"/>
                <a:lumOff val="50000"/>
              </a:schemeClr>
            </a:solidFill>
          </a:ln>
        </p:spPr>
        <p:txBody>
          <a:bodyPr wrap="square" lIns="72000" tIns="36000" rIns="72000" bIns="36000">
            <a:spAutoFit/>
          </a:bodyPr>
          <a:lstStyle/>
          <a:p>
            <a:pPr marL="539750" indent="-539750" algn="ctr" fontAlgn="auto">
              <a:spcBef>
                <a:spcPts val="0"/>
              </a:spcBef>
              <a:spcAft>
                <a:spcPts val="0"/>
              </a:spcAft>
              <a:defRPr/>
            </a:pPr>
            <a:r>
              <a:rPr lang="ja-JP" altLang="en-US" sz="2800" b="1" dirty="0">
                <a:solidFill>
                  <a:srgbClr val="CC0000"/>
                </a:solidFill>
                <a:latin typeface="+mj-ea"/>
                <a:ea typeface="+mj-ea"/>
              </a:rPr>
              <a:t> リスクアセスメントを実施しましょう</a:t>
            </a:r>
            <a:endParaRPr lang="en-US" altLang="ja-JP" sz="2800" b="1" dirty="0">
              <a:solidFill>
                <a:srgbClr val="CC0000"/>
              </a:solidFill>
              <a:latin typeface="+mj-ea"/>
              <a:ea typeface="+mj-ea"/>
            </a:endParaRPr>
          </a:p>
        </p:txBody>
      </p:sp>
      <p:sp>
        <p:nvSpPr>
          <p:cNvPr id="47" name="下矢印 46"/>
          <p:cNvSpPr/>
          <p:nvPr/>
        </p:nvSpPr>
        <p:spPr>
          <a:xfrm>
            <a:off x="3491706" y="5236239"/>
            <a:ext cx="1728787"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32778" name="サブタイトル 2"/>
          <p:cNvSpPr txBox="1">
            <a:spLocks/>
          </p:cNvSpPr>
          <p:nvPr/>
        </p:nvSpPr>
        <p:spPr bwMode="auto">
          <a:xfrm>
            <a:off x="0" y="0"/>
            <a:ext cx="30956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en-US" altLang="ja-JP" sz="1600">
                <a:solidFill>
                  <a:srgbClr val="002060"/>
                </a:solidFill>
                <a:latin typeface="Calibri" pitchFamily="34" charset="0"/>
                <a:ea typeface="ＭＳ Ｐゴシック" pitchFamily="50" charset="-128"/>
              </a:rPr>
              <a:t>【</a:t>
            </a:r>
            <a:r>
              <a:rPr lang="ja-JP" altLang="en-US" sz="1600">
                <a:solidFill>
                  <a:srgbClr val="002060"/>
                </a:solidFill>
                <a:latin typeface="Calibri" pitchFamily="34" charset="0"/>
                <a:ea typeface="ＭＳ Ｐゴシック" pitchFamily="50" charset="-128"/>
              </a:rPr>
              <a:t>１</a:t>
            </a:r>
            <a:r>
              <a:rPr lang="en-US" altLang="ja-JP" sz="1600">
                <a:solidFill>
                  <a:srgbClr val="002060"/>
                </a:solidFill>
                <a:latin typeface="Calibri" pitchFamily="34" charset="0"/>
                <a:ea typeface="ＭＳ Ｐゴシック" pitchFamily="50" charset="-128"/>
              </a:rPr>
              <a:t>】</a:t>
            </a:r>
            <a:r>
              <a:rPr lang="ja-JP" altLang="en-US" sz="1600">
                <a:solidFill>
                  <a:srgbClr val="002060"/>
                </a:solidFill>
                <a:latin typeface="Calibri" pitchFamily="34" charset="0"/>
                <a:ea typeface="ＭＳ Ｐゴシック" pitchFamily="50" charset="-128"/>
              </a:rPr>
              <a:t>　リスクアセスメントの手順</a:t>
            </a:r>
          </a:p>
        </p:txBody>
      </p:sp>
      <p:sp>
        <p:nvSpPr>
          <p:cNvPr id="13" name="テキスト ボックス 12"/>
          <p:cNvSpPr txBox="1"/>
          <p:nvPr/>
        </p:nvSpPr>
        <p:spPr>
          <a:xfrm>
            <a:off x="1690688" y="4560888"/>
            <a:ext cx="5329237" cy="523875"/>
          </a:xfrm>
          <a:prstGeom prst="roundRect">
            <a:avLst/>
          </a:prstGeom>
          <a:solidFill>
            <a:srgbClr val="FFCCCC"/>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solidFill>
                  <a:srgbClr val="CC0000"/>
                </a:solidFill>
                <a:latin typeface="+mj-ea"/>
                <a:ea typeface="+mj-ea"/>
              </a:rPr>
              <a:t>　災害が合理的に予見可能なもの</a:t>
            </a:r>
            <a:endParaRPr lang="en-US" altLang="ja-JP" sz="2600" b="1" dirty="0">
              <a:solidFill>
                <a:srgbClr val="CC0000"/>
              </a:solidFill>
              <a:latin typeface="+mj-ea"/>
              <a:ea typeface="+mj-ea"/>
            </a:endParaRPr>
          </a:p>
        </p:txBody>
      </p:sp>
      <p:cxnSp>
        <p:nvCxnSpPr>
          <p:cNvPr id="14" name="直線コネクタ 13"/>
          <p:cNvCxnSpPr/>
          <p:nvPr/>
        </p:nvCxnSpPr>
        <p:spPr>
          <a:xfrm>
            <a:off x="251520" y="1035178"/>
            <a:ext cx="83529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39</a:t>
            </a:fld>
            <a:endParaRPr lang="ja-JP" altLang="en-US" dirty="0"/>
          </a:p>
        </p:txBody>
      </p:sp>
    </p:spTree>
    <p:extLst>
      <p:ext uri="{BB962C8B-B14F-4D97-AF65-F5344CB8AC3E}">
        <p14:creationId xmlns:p14="http://schemas.microsoft.com/office/powerpoint/2010/main" val="3350969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684212" y="548680"/>
            <a:ext cx="77755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サブタイトル 2"/>
          <p:cNvSpPr txBox="1">
            <a:spLocks/>
          </p:cNvSpPr>
          <p:nvPr/>
        </p:nvSpPr>
        <p:spPr bwMode="auto">
          <a:xfrm>
            <a:off x="0" y="0"/>
            <a:ext cx="2843213" cy="404813"/>
          </a:xfrm>
          <a:prstGeom prst="rect">
            <a:avLst/>
          </a:prstGeom>
          <a:noFill/>
          <a:ln w="9525">
            <a:noFill/>
            <a:miter lim="800000"/>
            <a:headEnd/>
            <a:tailEnd/>
          </a:ln>
        </p:spPr>
        <p:txBody>
          <a:bodyPr/>
          <a:lstStyle/>
          <a:p>
            <a:pPr marL="342900" indent="-342900">
              <a:spcBef>
                <a:spcPct val="20000"/>
              </a:spcBef>
              <a:defRPr/>
            </a:pPr>
            <a:r>
              <a:rPr lang="ja-JP" altLang="en-US" sz="1600" dirty="0">
                <a:solidFill>
                  <a:srgbClr val="000099"/>
                </a:solidFill>
                <a:latin typeface="+mj-ea"/>
                <a:ea typeface="+mj-ea"/>
              </a:rPr>
              <a:t> １　労働災害の発生状況</a:t>
            </a:r>
          </a:p>
        </p:txBody>
      </p:sp>
      <p:sp>
        <p:nvSpPr>
          <p:cNvPr id="15364" name="テキスト ボックス 1"/>
          <p:cNvSpPr txBox="1">
            <a:spLocks noChangeArrowheads="1"/>
          </p:cNvSpPr>
          <p:nvPr/>
        </p:nvSpPr>
        <p:spPr bwMode="auto">
          <a:xfrm>
            <a:off x="1840706" y="558904"/>
            <a:ext cx="5473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spcBef>
                <a:spcPct val="0"/>
              </a:spcBef>
              <a:buClrTx/>
              <a:buSzTx/>
              <a:buFontTx/>
              <a:buNone/>
            </a:pPr>
            <a:r>
              <a:rPr lang="ja-JP" altLang="en-US" sz="2800" b="1" dirty="0">
                <a:latin typeface="Arial" pitchFamily="34" charset="0"/>
                <a:ea typeface="ＭＳ Ｐゴシック" pitchFamily="50" charset="-128"/>
              </a:rPr>
              <a:t>新規受給者数の推移</a:t>
            </a:r>
          </a:p>
        </p:txBody>
      </p:sp>
      <p:pic>
        <p:nvPicPr>
          <p:cNvPr id="1536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081191"/>
            <a:ext cx="8928992" cy="5505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4</a:t>
            </a:fld>
            <a:endParaRPr lang="ja-JP" altLang="en-US" dirty="0"/>
          </a:p>
        </p:txBody>
      </p:sp>
    </p:spTree>
    <p:extLst>
      <p:ext uri="{BB962C8B-B14F-4D97-AF65-F5344CB8AC3E}">
        <p14:creationId xmlns:p14="http://schemas.microsoft.com/office/powerpoint/2010/main" val="2758370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サブタイトル 2"/>
          <p:cNvSpPr txBox="1">
            <a:spLocks/>
          </p:cNvSpPr>
          <p:nvPr/>
        </p:nvSpPr>
        <p:spPr bwMode="auto">
          <a:xfrm>
            <a:off x="150620" y="260648"/>
            <a:ext cx="8712968" cy="576263"/>
          </a:xfrm>
          <a:prstGeom prst="rect">
            <a:avLst/>
          </a:prstGeom>
          <a:solidFill>
            <a:srgbClr val="E5F8FF"/>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2800" b="1" dirty="0">
                <a:solidFill>
                  <a:srgbClr val="000099"/>
                </a:solidFill>
                <a:latin typeface="Calibri" pitchFamily="34" charset="0"/>
                <a:ea typeface="ＭＳ Ｐゴシック" pitchFamily="50" charset="-128"/>
              </a:rPr>
              <a:t>４　情報の入手（入手すべき情報）</a:t>
            </a:r>
          </a:p>
        </p:txBody>
      </p:sp>
      <p:sp>
        <p:nvSpPr>
          <p:cNvPr id="31" name="テキスト ボックス 30"/>
          <p:cNvSpPr txBox="1"/>
          <p:nvPr/>
        </p:nvSpPr>
        <p:spPr>
          <a:xfrm>
            <a:off x="1114424" y="1681163"/>
            <a:ext cx="7058025" cy="522287"/>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fontAlgn="auto">
              <a:spcBef>
                <a:spcPts val="0"/>
              </a:spcBef>
              <a:spcAft>
                <a:spcPts val="0"/>
              </a:spcAft>
              <a:defRPr/>
            </a:pPr>
            <a:r>
              <a:rPr lang="ja-JP" altLang="en-US" sz="2600" b="1" dirty="0">
                <a:latin typeface="+mj-ea"/>
                <a:ea typeface="+mj-ea"/>
              </a:rPr>
              <a:t>　ヒヤリ・ハット　</a:t>
            </a:r>
            <a:r>
              <a:rPr lang="ja-JP" altLang="en-US" b="1" dirty="0">
                <a:latin typeface="+mj-ea"/>
                <a:ea typeface="+mj-ea"/>
              </a:rPr>
              <a:t>（労働災害を伴わない危険な事象）</a:t>
            </a:r>
            <a:endParaRPr lang="en-US" altLang="ja-JP" b="1" dirty="0">
              <a:latin typeface="+mj-ea"/>
              <a:ea typeface="+mj-ea"/>
            </a:endParaRPr>
          </a:p>
        </p:txBody>
      </p:sp>
      <p:sp>
        <p:nvSpPr>
          <p:cNvPr id="32" name="テキスト ボックス 31"/>
          <p:cNvSpPr txBox="1"/>
          <p:nvPr/>
        </p:nvSpPr>
        <p:spPr>
          <a:xfrm>
            <a:off x="1114425" y="2520950"/>
            <a:ext cx="4968875" cy="522288"/>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fontAlgn="auto">
              <a:spcBef>
                <a:spcPts val="0"/>
              </a:spcBef>
              <a:spcAft>
                <a:spcPts val="0"/>
              </a:spcAft>
              <a:defRPr/>
            </a:pPr>
            <a:r>
              <a:rPr lang="ja-JP" altLang="en-US" sz="2600" b="1" dirty="0">
                <a:latin typeface="+mj-ea"/>
                <a:ea typeface="+mj-ea"/>
              </a:rPr>
              <a:t>　ＫＹＫ（危険予知活動）事例</a:t>
            </a:r>
            <a:endParaRPr lang="en-US" altLang="ja-JP" sz="2600" b="1" dirty="0">
              <a:latin typeface="+mj-ea"/>
              <a:ea typeface="+mj-ea"/>
            </a:endParaRPr>
          </a:p>
        </p:txBody>
      </p:sp>
      <p:sp>
        <p:nvSpPr>
          <p:cNvPr id="34" name="正方形/長方形 33"/>
          <p:cNvSpPr/>
          <p:nvPr/>
        </p:nvSpPr>
        <p:spPr>
          <a:xfrm>
            <a:off x="217362" y="1484313"/>
            <a:ext cx="8675118" cy="4897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9" name="テキスト ボックス 38"/>
          <p:cNvSpPr txBox="1"/>
          <p:nvPr/>
        </p:nvSpPr>
        <p:spPr>
          <a:xfrm>
            <a:off x="1114425" y="3360738"/>
            <a:ext cx="4968875" cy="523875"/>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fontAlgn="auto">
              <a:spcBef>
                <a:spcPts val="0"/>
              </a:spcBef>
              <a:spcAft>
                <a:spcPts val="0"/>
              </a:spcAft>
              <a:defRPr/>
            </a:pPr>
            <a:r>
              <a:rPr lang="ja-JP" altLang="en-US" sz="2600" b="1" dirty="0">
                <a:latin typeface="+mj-ea"/>
                <a:ea typeface="+mj-ea"/>
              </a:rPr>
              <a:t>　安全パトロール結果</a:t>
            </a:r>
            <a:endParaRPr lang="en-US" altLang="ja-JP" sz="2600" b="1" dirty="0">
              <a:latin typeface="+mj-ea"/>
              <a:ea typeface="+mj-ea"/>
            </a:endParaRPr>
          </a:p>
        </p:txBody>
      </p:sp>
      <p:sp>
        <p:nvSpPr>
          <p:cNvPr id="41" name="テキスト ボックス 40"/>
          <p:cNvSpPr txBox="1"/>
          <p:nvPr/>
        </p:nvSpPr>
        <p:spPr>
          <a:xfrm>
            <a:off x="1114425" y="4202113"/>
            <a:ext cx="4465638" cy="522287"/>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fontAlgn="auto">
              <a:spcBef>
                <a:spcPts val="0"/>
              </a:spcBef>
              <a:spcAft>
                <a:spcPts val="0"/>
              </a:spcAft>
              <a:defRPr/>
            </a:pPr>
            <a:r>
              <a:rPr lang="ja-JP" altLang="en-US" sz="2600" b="1" dirty="0">
                <a:latin typeface="+mj-ea"/>
                <a:ea typeface="+mj-ea"/>
              </a:rPr>
              <a:t>　類似災害情報</a:t>
            </a:r>
            <a:endParaRPr lang="en-US" altLang="ja-JP" sz="2600" b="1" dirty="0">
              <a:latin typeface="+mj-ea"/>
              <a:ea typeface="+mj-ea"/>
            </a:endParaRPr>
          </a:p>
        </p:txBody>
      </p:sp>
      <p:sp>
        <p:nvSpPr>
          <p:cNvPr id="46" name="テキスト ボックス 45"/>
          <p:cNvSpPr txBox="1"/>
          <p:nvPr/>
        </p:nvSpPr>
        <p:spPr>
          <a:xfrm>
            <a:off x="1116013" y="5499100"/>
            <a:ext cx="4752975" cy="522288"/>
          </a:xfrm>
          <a:prstGeom prst="roundRect">
            <a:avLst/>
          </a:prstGeom>
          <a:solidFill>
            <a:schemeClr val="bg1">
              <a:lumMod val="85000"/>
            </a:schemeClr>
          </a:solidFill>
          <a:ln w="28575">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600" b="1" dirty="0">
                <a:solidFill>
                  <a:srgbClr val="C00000"/>
                </a:solidFill>
                <a:latin typeface="+mj-ea"/>
                <a:ea typeface="+mj-ea"/>
              </a:rPr>
              <a:t> 作業者等からの報告</a:t>
            </a:r>
            <a:endParaRPr lang="en-US" altLang="ja-JP" sz="2600" b="1" dirty="0">
              <a:solidFill>
                <a:srgbClr val="C00000"/>
              </a:solidFill>
              <a:latin typeface="+mj-ea"/>
              <a:ea typeface="+mj-ea"/>
            </a:endParaRPr>
          </a:p>
        </p:txBody>
      </p:sp>
      <p:sp>
        <p:nvSpPr>
          <p:cNvPr id="47" name="下矢印 46"/>
          <p:cNvSpPr/>
          <p:nvPr/>
        </p:nvSpPr>
        <p:spPr>
          <a:xfrm>
            <a:off x="2771775" y="5011738"/>
            <a:ext cx="1727200" cy="288925"/>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pic>
        <p:nvPicPr>
          <p:cNvPr id="33802" name="Picture 11" descr="RA情報入手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588042"/>
            <a:ext cx="2382192" cy="263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コネクタ 11"/>
          <p:cNvCxnSpPr/>
          <p:nvPr/>
        </p:nvCxnSpPr>
        <p:spPr>
          <a:xfrm>
            <a:off x="217360" y="1124744"/>
            <a:ext cx="867511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40</a:t>
            </a:fld>
            <a:endParaRPr lang="ja-JP" altLang="en-US" dirty="0"/>
          </a:p>
        </p:txBody>
      </p:sp>
    </p:spTree>
    <p:extLst>
      <p:ext uri="{BB962C8B-B14F-4D97-AF65-F5344CB8AC3E}">
        <p14:creationId xmlns:p14="http://schemas.microsoft.com/office/powerpoint/2010/main" val="802095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1524816"/>
            <a:ext cx="86409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819" name="サブタイトル 2"/>
          <p:cNvSpPr txBox="1">
            <a:spLocks/>
          </p:cNvSpPr>
          <p:nvPr/>
        </p:nvSpPr>
        <p:spPr bwMode="auto">
          <a:xfrm>
            <a:off x="179512" y="836712"/>
            <a:ext cx="8640960" cy="576262"/>
          </a:xfrm>
          <a:prstGeom prst="rect">
            <a:avLst/>
          </a:prstGeom>
          <a:solidFill>
            <a:srgbClr val="FFFF00"/>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2800" b="1" dirty="0">
                <a:solidFill>
                  <a:srgbClr val="000099"/>
                </a:solidFill>
                <a:latin typeface="Calibri" pitchFamily="34" charset="0"/>
                <a:ea typeface="ＭＳ Ｐゴシック" pitchFamily="50" charset="-128"/>
              </a:rPr>
              <a:t>１　危険性又は有害性の特定（危険源の特定）</a:t>
            </a:r>
          </a:p>
        </p:txBody>
      </p:sp>
      <p:sp>
        <p:nvSpPr>
          <p:cNvPr id="34" name="正方形/長方形 33"/>
          <p:cNvSpPr/>
          <p:nvPr/>
        </p:nvSpPr>
        <p:spPr>
          <a:xfrm>
            <a:off x="251520" y="1790828"/>
            <a:ext cx="8568952" cy="4608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4821" name="サブタイトル 2"/>
          <p:cNvSpPr txBox="1">
            <a:spLocks/>
          </p:cNvSpPr>
          <p:nvPr/>
        </p:nvSpPr>
        <p:spPr bwMode="auto">
          <a:xfrm>
            <a:off x="179512" y="188640"/>
            <a:ext cx="8640960" cy="576535"/>
          </a:xfrm>
          <a:prstGeom prst="rect">
            <a:avLst/>
          </a:prstGeom>
          <a:solidFill>
            <a:srgbClr val="E5F8FF"/>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en-US" altLang="ja-JP" sz="2800" dirty="0">
                <a:solidFill>
                  <a:srgbClr val="002060"/>
                </a:solidFill>
                <a:latin typeface="+mj-ea"/>
                <a:ea typeface="+mj-ea"/>
              </a:rPr>
              <a:t>【</a:t>
            </a:r>
            <a:r>
              <a:rPr lang="ja-JP" altLang="en-US" sz="2800" dirty="0">
                <a:solidFill>
                  <a:srgbClr val="002060"/>
                </a:solidFill>
                <a:latin typeface="+mj-ea"/>
                <a:ea typeface="+mj-ea"/>
              </a:rPr>
              <a:t>３</a:t>
            </a:r>
            <a:r>
              <a:rPr lang="en-US" altLang="ja-JP" sz="2800" dirty="0">
                <a:solidFill>
                  <a:srgbClr val="002060"/>
                </a:solidFill>
                <a:latin typeface="+mj-ea"/>
                <a:ea typeface="+mj-ea"/>
              </a:rPr>
              <a:t>】</a:t>
            </a:r>
            <a:r>
              <a:rPr lang="ja-JP" altLang="en-US" sz="2800" dirty="0">
                <a:solidFill>
                  <a:srgbClr val="002060"/>
                </a:solidFill>
                <a:latin typeface="+mj-ea"/>
                <a:ea typeface="+mj-ea"/>
              </a:rPr>
              <a:t>　リスクアセスメントの実施</a:t>
            </a:r>
          </a:p>
        </p:txBody>
      </p:sp>
      <p:sp>
        <p:nvSpPr>
          <p:cNvPr id="13" name="テキスト ボックス 12"/>
          <p:cNvSpPr txBox="1"/>
          <p:nvPr/>
        </p:nvSpPr>
        <p:spPr>
          <a:xfrm>
            <a:off x="2195513" y="5301208"/>
            <a:ext cx="4392612" cy="719137"/>
          </a:xfrm>
          <a:prstGeom prst="roundRect">
            <a:avLst/>
          </a:prstGeom>
          <a:solidFill>
            <a:schemeClr val="bg1">
              <a:lumMod val="85000"/>
            </a:schemeClr>
          </a:solidFill>
          <a:ln w="28575">
            <a:solidFill>
              <a:schemeClr val="tx1">
                <a:lumMod val="50000"/>
                <a:lumOff val="50000"/>
              </a:schemeClr>
            </a:solidFill>
          </a:ln>
        </p:spPr>
        <p:txBody>
          <a:bodyPr lIns="72000" tIns="36000" rIns="72000" bIns="36000"/>
          <a:lstStyle/>
          <a:p>
            <a:pPr marL="539750" indent="-539750" algn="ctr" fontAlgn="auto">
              <a:spcBef>
                <a:spcPts val="0"/>
              </a:spcBef>
              <a:spcAft>
                <a:spcPts val="0"/>
              </a:spcAft>
              <a:defRPr/>
            </a:pPr>
            <a:r>
              <a:rPr lang="ja-JP" altLang="en-US" sz="2800" b="1" dirty="0">
                <a:solidFill>
                  <a:srgbClr val="C00000"/>
                </a:solidFill>
                <a:latin typeface="+mj-ea"/>
                <a:ea typeface="+mj-ea"/>
              </a:rPr>
              <a:t> 危険源の特定</a:t>
            </a:r>
            <a:endParaRPr lang="en-US" altLang="ja-JP" sz="2800" b="1" dirty="0">
              <a:solidFill>
                <a:srgbClr val="C00000"/>
              </a:solidFill>
              <a:latin typeface="+mj-ea"/>
              <a:ea typeface="+mj-ea"/>
            </a:endParaRPr>
          </a:p>
        </p:txBody>
      </p:sp>
      <p:sp>
        <p:nvSpPr>
          <p:cNvPr id="14" name="下矢印 13"/>
          <p:cNvSpPr/>
          <p:nvPr/>
        </p:nvSpPr>
        <p:spPr>
          <a:xfrm>
            <a:off x="3492500" y="4652963"/>
            <a:ext cx="1727200" cy="288925"/>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15" name="テキスト ボックス 14"/>
          <p:cNvSpPr txBox="1"/>
          <p:nvPr/>
        </p:nvSpPr>
        <p:spPr>
          <a:xfrm>
            <a:off x="1187450" y="2060575"/>
            <a:ext cx="7058025" cy="966788"/>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defRPr/>
            </a:pPr>
            <a:r>
              <a:rPr lang="ja-JP" altLang="en-US" sz="2600" b="1" dirty="0">
                <a:solidFill>
                  <a:srgbClr val="002060"/>
                </a:solidFill>
                <a:latin typeface="+mj-ea"/>
                <a:ea typeface="+mj-ea"/>
              </a:rPr>
              <a:t>①　別表１ 「危険性又は有害性の特定の着眼点」（</a:t>
            </a:r>
            <a:r>
              <a:rPr lang="ja-JP" altLang="en-US" sz="2600" b="1" dirty="0" smtClean="0">
                <a:solidFill>
                  <a:srgbClr val="002060"/>
                </a:solidFill>
                <a:latin typeface="+mj-ea"/>
                <a:ea typeface="+mj-ea"/>
              </a:rPr>
              <a:t>Ｐ１２）</a:t>
            </a:r>
            <a:endParaRPr lang="en-US" altLang="ja-JP" sz="2600" b="1" dirty="0">
              <a:latin typeface="+mj-ea"/>
              <a:ea typeface="+mj-ea"/>
            </a:endParaRPr>
          </a:p>
        </p:txBody>
      </p:sp>
      <p:sp>
        <p:nvSpPr>
          <p:cNvPr id="16" name="テキスト ボックス 15"/>
          <p:cNvSpPr txBox="1"/>
          <p:nvPr/>
        </p:nvSpPr>
        <p:spPr>
          <a:xfrm>
            <a:off x="1185863" y="3357563"/>
            <a:ext cx="7058025" cy="965200"/>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defRPr/>
            </a:pPr>
            <a:r>
              <a:rPr lang="ja-JP" altLang="en-US" sz="2600" b="1" dirty="0">
                <a:solidFill>
                  <a:srgbClr val="002060"/>
                </a:solidFill>
                <a:latin typeface="+mj-ea"/>
                <a:ea typeface="+mj-ea"/>
              </a:rPr>
              <a:t>②　別表２ 「主な危険性又は有害性と発生のおそれのある災害の例」（</a:t>
            </a:r>
            <a:r>
              <a:rPr lang="ja-JP" altLang="en-US" sz="2600" b="1" dirty="0" smtClean="0">
                <a:solidFill>
                  <a:srgbClr val="002060"/>
                </a:solidFill>
                <a:latin typeface="+mj-ea"/>
                <a:ea typeface="+mj-ea"/>
              </a:rPr>
              <a:t>Ｐ１３）</a:t>
            </a:r>
            <a:endParaRPr lang="en-US" altLang="ja-JP" sz="2600" b="1" dirty="0">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41</a:t>
            </a:fld>
            <a:endParaRPr lang="ja-JP" altLang="en-US" dirty="0"/>
          </a:p>
        </p:txBody>
      </p:sp>
    </p:spTree>
    <p:extLst>
      <p:ext uri="{BB962C8B-B14F-4D97-AF65-F5344CB8AC3E}">
        <p14:creationId xmlns:p14="http://schemas.microsoft.com/office/powerpoint/2010/main" val="12648264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325438" y="1052513"/>
            <a:ext cx="849503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843" name="サブタイトル 2"/>
          <p:cNvSpPr txBox="1">
            <a:spLocks/>
          </p:cNvSpPr>
          <p:nvPr/>
        </p:nvSpPr>
        <p:spPr bwMode="auto">
          <a:xfrm>
            <a:off x="251520" y="260648"/>
            <a:ext cx="8568952" cy="576263"/>
          </a:xfrm>
          <a:prstGeom prst="rect">
            <a:avLst/>
          </a:prstGeom>
          <a:solidFill>
            <a:srgbClr val="FFFF00"/>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2800" b="1" dirty="0">
                <a:solidFill>
                  <a:srgbClr val="000099"/>
                </a:solidFill>
                <a:latin typeface="Calibri" pitchFamily="34" charset="0"/>
                <a:ea typeface="ＭＳ Ｐゴシック" pitchFamily="50" charset="-128"/>
              </a:rPr>
              <a:t>２　リスクの見積り</a:t>
            </a:r>
          </a:p>
        </p:txBody>
      </p:sp>
      <p:sp>
        <p:nvSpPr>
          <p:cNvPr id="34" name="正方形/長方形 33"/>
          <p:cNvSpPr/>
          <p:nvPr/>
        </p:nvSpPr>
        <p:spPr>
          <a:xfrm>
            <a:off x="325438" y="1412875"/>
            <a:ext cx="8495034" cy="4608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14" name="下矢印 13"/>
          <p:cNvSpPr/>
          <p:nvPr/>
        </p:nvSpPr>
        <p:spPr>
          <a:xfrm>
            <a:off x="3492500" y="4435475"/>
            <a:ext cx="1727200" cy="288925"/>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15" name="テキスト ボックス 14"/>
          <p:cNvSpPr txBox="1"/>
          <p:nvPr/>
        </p:nvSpPr>
        <p:spPr>
          <a:xfrm>
            <a:off x="1116013" y="1628775"/>
            <a:ext cx="7058025" cy="557213"/>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defRPr/>
            </a:pPr>
            <a:r>
              <a:rPr lang="ja-JP" altLang="en-US" sz="2600" b="1" dirty="0">
                <a:solidFill>
                  <a:srgbClr val="002060"/>
                </a:solidFill>
                <a:latin typeface="+mj-ea"/>
                <a:ea typeface="+mj-ea"/>
              </a:rPr>
              <a:t>①　</a:t>
            </a:r>
            <a:r>
              <a:rPr lang="ja-JP" altLang="en-US" sz="2800" dirty="0">
                <a:solidFill>
                  <a:srgbClr val="000000"/>
                </a:solidFill>
                <a:latin typeface="+mj-ea"/>
                <a:ea typeface="+mj-ea"/>
              </a:rPr>
              <a:t>負傷又は疾病の重篤度の区分</a:t>
            </a:r>
            <a:endParaRPr lang="en-US" altLang="ja-JP" sz="2600" b="1" dirty="0">
              <a:latin typeface="+mj-ea"/>
              <a:ea typeface="+mj-ea"/>
            </a:endParaRPr>
          </a:p>
        </p:txBody>
      </p:sp>
      <p:sp>
        <p:nvSpPr>
          <p:cNvPr id="16" name="テキスト ボックス 15"/>
          <p:cNvSpPr txBox="1"/>
          <p:nvPr/>
        </p:nvSpPr>
        <p:spPr>
          <a:xfrm>
            <a:off x="1116013" y="2492375"/>
            <a:ext cx="7058025" cy="557213"/>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defRPr/>
            </a:pPr>
            <a:r>
              <a:rPr lang="ja-JP" altLang="en-US" sz="2600" b="1" dirty="0">
                <a:solidFill>
                  <a:srgbClr val="002060"/>
                </a:solidFill>
                <a:latin typeface="+mj-ea"/>
                <a:ea typeface="+mj-ea"/>
              </a:rPr>
              <a:t>②　</a:t>
            </a:r>
            <a:r>
              <a:rPr lang="ja-JP" altLang="en-US" sz="2800" dirty="0">
                <a:solidFill>
                  <a:srgbClr val="000000"/>
                </a:solidFill>
                <a:latin typeface="+mj-ea"/>
                <a:ea typeface="+mj-ea"/>
              </a:rPr>
              <a:t>負傷又は疾病の発生の度合の区分</a:t>
            </a:r>
            <a:endParaRPr lang="en-US" altLang="ja-JP" sz="2600" b="1" dirty="0">
              <a:latin typeface="+mj-ea"/>
              <a:ea typeface="+mj-ea"/>
            </a:endParaRPr>
          </a:p>
        </p:txBody>
      </p:sp>
      <p:sp>
        <p:nvSpPr>
          <p:cNvPr id="18" name="テキスト ボックス 17"/>
          <p:cNvSpPr txBox="1"/>
          <p:nvPr/>
        </p:nvSpPr>
        <p:spPr>
          <a:xfrm>
            <a:off x="1116013" y="3716338"/>
            <a:ext cx="7058025" cy="557212"/>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defRPr/>
            </a:pPr>
            <a:r>
              <a:rPr lang="ja-JP" altLang="en-US" sz="2600" b="1" dirty="0">
                <a:solidFill>
                  <a:srgbClr val="002060"/>
                </a:solidFill>
                <a:latin typeface="+mj-ea"/>
                <a:ea typeface="+mj-ea"/>
              </a:rPr>
              <a:t>③　</a:t>
            </a:r>
            <a:r>
              <a:rPr lang="en-US" altLang="ja-JP" sz="2800" dirty="0">
                <a:latin typeface="+mj-ea"/>
                <a:ea typeface="+mj-ea"/>
                <a:cs typeface="Times New Roman" pitchFamily="18" charset="0"/>
              </a:rPr>
              <a:t> </a:t>
            </a:r>
            <a:r>
              <a:rPr lang="ja-JP" altLang="en-US" sz="2800" dirty="0">
                <a:latin typeface="+mj-ea"/>
                <a:ea typeface="+mj-ea"/>
                <a:cs typeface="Times New Roman" pitchFamily="18" charset="0"/>
              </a:rPr>
              <a:t>リスクの見積り</a:t>
            </a:r>
            <a:endParaRPr lang="en-US" altLang="ja-JP" sz="2600" b="1" dirty="0">
              <a:latin typeface="+mj-ea"/>
              <a:ea typeface="+mj-ea"/>
            </a:endParaRPr>
          </a:p>
        </p:txBody>
      </p:sp>
      <p:sp>
        <p:nvSpPr>
          <p:cNvPr id="19" name="テキスト ボックス 18"/>
          <p:cNvSpPr txBox="1"/>
          <p:nvPr/>
        </p:nvSpPr>
        <p:spPr>
          <a:xfrm>
            <a:off x="1116013" y="4868863"/>
            <a:ext cx="6985000" cy="1033462"/>
          </a:xfrm>
          <a:prstGeom prst="roundRect">
            <a:avLst/>
          </a:prstGeom>
          <a:solidFill>
            <a:schemeClr val="accent4">
              <a:lumMod val="20000"/>
              <a:lumOff val="80000"/>
            </a:schemeClr>
          </a:solidFill>
          <a:ln>
            <a:solidFill>
              <a:schemeClr val="tx1">
                <a:lumMod val="50000"/>
                <a:lumOff val="50000"/>
              </a:schemeClr>
            </a:solidFill>
          </a:ln>
        </p:spPr>
        <p:txBody>
          <a:bodyPr wrap="square" lIns="72000" tIns="36000" rIns="72000" bIns="36000">
            <a:spAutoFit/>
          </a:bodyPr>
          <a:lstStyle/>
          <a:p>
            <a:pPr marL="539750" indent="-539750">
              <a:defRPr/>
            </a:pPr>
            <a:r>
              <a:rPr lang="ja-JP" altLang="en-US" sz="2600" b="1" dirty="0">
                <a:solidFill>
                  <a:srgbClr val="002060"/>
                </a:solidFill>
                <a:latin typeface="+mj-ea"/>
                <a:ea typeface="+mj-ea"/>
              </a:rPr>
              <a:t>④　</a:t>
            </a:r>
            <a:r>
              <a:rPr lang="ja-JP" altLang="en-US" sz="2800" dirty="0">
                <a:latin typeface="+mj-ea"/>
                <a:ea typeface="+mj-ea"/>
                <a:cs typeface="Times New Roman" pitchFamily="18" charset="0"/>
              </a:rPr>
              <a:t>リスクの程度に応じた対応措置</a:t>
            </a:r>
            <a:endParaRPr lang="en-US" altLang="ja-JP" sz="2800" dirty="0">
              <a:latin typeface="+mj-ea"/>
              <a:ea typeface="+mj-ea"/>
              <a:cs typeface="Times New Roman" pitchFamily="18" charset="0"/>
            </a:endParaRPr>
          </a:p>
          <a:p>
            <a:pPr marL="539750" indent="-539750" algn="ctr">
              <a:defRPr/>
            </a:pPr>
            <a:r>
              <a:rPr lang="ja-JP" altLang="en-US" sz="2800" dirty="0" smtClean="0">
                <a:latin typeface="+mj-ea"/>
                <a:ea typeface="+mj-ea"/>
                <a:cs typeface="Times New Roman" pitchFamily="18" charset="0"/>
              </a:rPr>
              <a:t>　　　　　　　　　　　　　（</a:t>
            </a:r>
            <a:r>
              <a:rPr lang="ja-JP" altLang="en-US" sz="2800" dirty="0">
                <a:latin typeface="+mj-ea"/>
                <a:ea typeface="+mj-ea"/>
                <a:cs typeface="Times New Roman" pitchFamily="18" charset="0"/>
              </a:rPr>
              <a:t>優先度の決定） </a:t>
            </a:r>
            <a:endParaRPr lang="en-US" altLang="ja-JP" sz="2600" b="1" dirty="0">
              <a:latin typeface="+mj-ea"/>
              <a:ea typeface="+mj-ea"/>
            </a:endParaRPr>
          </a:p>
        </p:txBody>
      </p:sp>
      <p:sp>
        <p:nvSpPr>
          <p:cNvPr id="20" name="下矢印 19"/>
          <p:cNvSpPr/>
          <p:nvPr/>
        </p:nvSpPr>
        <p:spPr>
          <a:xfrm>
            <a:off x="3492500" y="3211513"/>
            <a:ext cx="1727200" cy="288925"/>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42</a:t>
            </a:fld>
            <a:endParaRPr lang="ja-JP" altLang="en-US" dirty="0"/>
          </a:p>
        </p:txBody>
      </p:sp>
    </p:spTree>
    <p:extLst>
      <p:ext uri="{BB962C8B-B14F-4D97-AF65-F5344CB8AC3E}">
        <p14:creationId xmlns:p14="http://schemas.microsoft.com/office/powerpoint/2010/main" val="25460316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611560" y="980728"/>
            <a:ext cx="79928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67" name="サブタイトル 2"/>
          <p:cNvSpPr txBox="1">
            <a:spLocks/>
          </p:cNvSpPr>
          <p:nvPr/>
        </p:nvSpPr>
        <p:spPr bwMode="auto">
          <a:xfrm>
            <a:off x="611560" y="1196752"/>
            <a:ext cx="7992888" cy="503485"/>
          </a:xfrm>
          <a:prstGeom prst="rect">
            <a:avLst/>
          </a:prstGeom>
          <a:solidFill>
            <a:srgbClr val="99FF33"/>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2400" b="1" dirty="0">
                <a:solidFill>
                  <a:srgbClr val="000099"/>
                </a:solidFill>
                <a:latin typeface="Calibri" pitchFamily="34" charset="0"/>
                <a:ea typeface="ＭＳ Ｐゴシック" pitchFamily="50" charset="-128"/>
              </a:rPr>
              <a:t>（１）　負傷又は疾病の重篤度の区分</a:t>
            </a:r>
            <a:endParaRPr lang="en-US" altLang="ja-JP" sz="2400" b="1" dirty="0">
              <a:solidFill>
                <a:srgbClr val="000099"/>
              </a:solidFill>
              <a:latin typeface="Calibri" pitchFamily="34" charset="0"/>
              <a:ea typeface="ＭＳ Ｐゴシック" pitchFamily="50" charset="-128"/>
            </a:endParaRPr>
          </a:p>
          <a:p>
            <a:pPr eaLnBrk="1" hangingPunct="1">
              <a:buClrTx/>
              <a:buSzTx/>
              <a:buFontTx/>
              <a:buNone/>
            </a:pPr>
            <a:endParaRPr lang="ja-JP" altLang="en-US" b="1" dirty="0">
              <a:solidFill>
                <a:srgbClr val="000099"/>
              </a:solidFill>
              <a:latin typeface="Calibri" pitchFamily="34" charset="0"/>
              <a:ea typeface="ＭＳ Ｐゴシック" pitchFamily="50" charset="-128"/>
            </a:endParaRPr>
          </a:p>
        </p:txBody>
      </p:sp>
      <p:graphicFrame>
        <p:nvGraphicFramePr>
          <p:cNvPr id="9" name="表 8"/>
          <p:cNvGraphicFramePr>
            <a:graphicFrameLocks noGrp="1"/>
          </p:cNvGraphicFramePr>
          <p:nvPr/>
        </p:nvGraphicFramePr>
        <p:xfrm>
          <a:off x="684213" y="1946275"/>
          <a:ext cx="7921625" cy="4023088"/>
        </p:xfrm>
        <a:graphic>
          <a:graphicData uri="http://schemas.openxmlformats.org/drawingml/2006/table">
            <a:tbl>
              <a:tblPr firstRow="1" bandRow="1">
                <a:tableStyleId>{5C22544A-7EE6-4342-B048-85BDC9FD1C3A}</a:tableStyleId>
              </a:tblPr>
              <a:tblGrid>
                <a:gridCol w="2088428"/>
                <a:gridCol w="5833197"/>
              </a:tblGrid>
              <a:tr h="822819">
                <a:tc>
                  <a:txBody>
                    <a:bodyPr/>
                    <a:lstStyle/>
                    <a:p>
                      <a:pPr algn="ctr"/>
                      <a:r>
                        <a:rPr kumimoji="1" lang="ja-JP" altLang="en-US" sz="2400" b="1" dirty="0" smtClean="0">
                          <a:latin typeface="+mj-ea"/>
                          <a:ea typeface="+mj-ea"/>
                        </a:rPr>
                        <a:t>重篤度</a:t>
                      </a:r>
                      <a:endParaRPr kumimoji="1" lang="en-US" altLang="ja-JP" sz="2400" b="1" dirty="0" smtClean="0">
                        <a:latin typeface="+mj-ea"/>
                        <a:ea typeface="+mj-ea"/>
                      </a:endParaRPr>
                    </a:p>
                    <a:p>
                      <a:pPr algn="ctr"/>
                      <a:r>
                        <a:rPr kumimoji="1" lang="ja-JP" altLang="en-US" sz="2400" b="1" dirty="0" smtClean="0">
                          <a:latin typeface="+mj-ea"/>
                          <a:ea typeface="+mj-ea"/>
                        </a:rPr>
                        <a:t>（災害の程度）</a:t>
                      </a:r>
                      <a:endParaRPr kumimoji="1" lang="ja-JP" altLang="en-US" sz="2400" b="1" dirty="0">
                        <a:latin typeface="+mj-ea"/>
                        <a:ea typeface="+mj-ea"/>
                      </a:endParaRPr>
                    </a:p>
                  </a:txBody>
                  <a:tcPr marL="91449" marR="91449" marT="45686" marB="45686"/>
                </a:tc>
                <a:tc>
                  <a:txBody>
                    <a:bodyPr/>
                    <a:lstStyle/>
                    <a:p>
                      <a:pPr algn="ctr"/>
                      <a:r>
                        <a:rPr kumimoji="1" lang="ja-JP" altLang="en-US" sz="2400" b="1" dirty="0" smtClean="0">
                          <a:latin typeface="+mj-ea"/>
                          <a:ea typeface="+mj-ea"/>
                        </a:rPr>
                        <a:t>被災の程度・内容の目安</a:t>
                      </a:r>
                      <a:endParaRPr kumimoji="1" lang="ja-JP" altLang="en-US" sz="2400" b="1" dirty="0">
                        <a:latin typeface="+mj-ea"/>
                        <a:ea typeface="+mj-ea"/>
                      </a:endParaRPr>
                    </a:p>
                  </a:txBody>
                  <a:tcPr marL="91449" marR="91449" marT="45686" marB="45686"/>
                </a:tc>
              </a:tr>
              <a:tr h="1554267">
                <a:tc>
                  <a:txBody>
                    <a:bodyPr/>
                    <a:lstStyle/>
                    <a:p>
                      <a:pPr algn="ctr"/>
                      <a:r>
                        <a:rPr kumimoji="1" lang="ja-JP" altLang="en-US" sz="2400" b="1" dirty="0" smtClean="0">
                          <a:latin typeface="+mj-ea"/>
                          <a:ea typeface="+mj-ea"/>
                        </a:rPr>
                        <a:t>致命的・重大</a:t>
                      </a:r>
                      <a:endParaRPr kumimoji="1" lang="en-US" altLang="ja-JP" sz="2400" b="1" dirty="0" smtClean="0">
                        <a:latin typeface="+mj-ea"/>
                        <a:ea typeface="+mj-ea"/>
                      </a:endParaRPr>
                    </a:p>
                    <a:p>
                      <a:pPr algn="ctr"/>
                      <a:r>
                        <a:rPr kumimoji="1" lang="en-US" altLang="ja-JP" sz="2400" b="1" dirty="0" smtClean="0">
                          <a:latin typeface="+mj-ea"/>
                          <a:ea typeface="+mj-ea"/>
                        </a:rPr>
                        <a:t>×</a:t>
                      </a:r>
                      <a:endParaRPr kumimoji="1" lang="ja-JP" altLang="en-US" sz="2400" b="1" dirty="0">
                        <a:latin typeface="+mj-ea"/>
                        <a:ea typeface="+mj-ea"/>
                      </a:endParaRPr>
                    </a:p>
                  </a:txBody>
                  <a:tcPr marL="91449" marR="91449" marT="45686" marB="45686"/>
                </a:tc>
                <a:tc>
                  <a:txBody>
                    <a:bodyPr/>
                    <a:lstStyle/>
                    <a:p>
                      <a:pPr marL="355600" indent="-355600" algn="l" rtl="0" eaLnBrk="1" latinLnBrk="0" hangingPunct="1"/>
                      <a:r>
                        <a:rPr kumimoji="1" lang="ja-JP" altLang="en-US" sz="2400" b="1" kern="1200" dirty="0" smtClean="0">
                          <a:solidFill>
                            <a:schemeClr val="dk1"/>
                          </a:solidFill>
                          <a:latin typeface="+mj-ea"/>
                          <a:ea typeface="+mj-ea"/>
                          <a:cs typeface="+mn-cs"/>
                        </a:rPr>
                        <a:t>・　死亡災害や身体の一部に永久的損傷を伴う</a:t>
                      </a:r>
                      <a:endParaRPr kumimoji="1" lang="en-US" altLang="ja-JP" sz="2400" b="1" kern="1200" dirty="0" smtClean="0">
                        <a:solidFill>
                          <a:schemeClr val="dk1"/>
                        </a:solidFill>
                        <a:latin typeface="+mj-ea"/>
                        <a:ea typeface="+mj-ea"/>
                        <a:cs typeface="+mn-cs"/>
                      </a:endParaRPr>
                    </a:p>
                    <a:p>
                      <a:pPr marL="355600" indent="-355600" algn="l" rtl="0" eaLnBrk="1" latinLnBrk="0" hangingPunct="1"/>
                      <a:r>
                        <a:rPr kumimoji="1" lang="ja-JP" altLang="en-US" sz="2400" b="1" kern="1200" dirty="0" smtClean="0">
                          <a:solidFill>
                            <a:schemeClr val="dk1"/>
                          </a:solidFill>
                          <a:latin typeface="+mj-ea"/>
                          <a:ea typeface="+mj-ea"/>
                          <a:cs typeface="+mn-cs"/>
                        </a:rPr>
                        <a:t>・　休業災害（１か月以上）、一度に多数の被災者を伴う</a:t>
                      </a:r>
                    </a:p>
                  </a:txBody>
                  <a:tcPr marL="91449" marR="91449" marT="45686" marB="45686"/>
                </a:tc>
              </a:tr>
              <a:tr h="822819">
                <a:tc>
                  <a:txBody>
                    <a:bodyPr/>
                    <a:lstStyle/>
                    <a:p>
                      <a:pPr algn="ctr"/>
                      <a:r>
                        <a:rPr kumimoji="1" lang="ja-JP" altLang="en-US" sz="2400" b="1" dirty="0" smtClean="0">
                          <a:latin typeface="+mj-ea"/>
                          <a:ea typeface="+mj-ea"/>
                        </a:rPr>
                        <a:t>中程度</a:t>
                      </a:r>
                      <a:endParaRPr kumimoji="1" lang="en-US" altLang="ja-JP" sz="2400" b="1" dirty="0" smtClean="0">
                        <a:latin typeface="+mj-ea"/>
                        <a:ea typeface="+mj-ea"/>
                      </a:endParaRPr>
                    </a:p>
                    <a:p>
                      <a:pPr algn="ctr"/>
                      <a:r>
                        <a:rPr kumimoji="1" lang="ja-JP" altLang="en-US" sz="2400" b="1" dirty="0" smtClean="0">
                          <a:latin typeface="+mj-ea"/>
                          <a:ea typeface="+mj-ea"/>
                        </a:rPr>
                        <a:t>△</a:t>
                      </a:r>
                      <a:endParaRPr kumimoji="1" lang="ja-JP" altLang="en-US" sz="2400" b="1" dirty="0">
                        <a:latin typeface="+mj-ea"/>
                        <a:ea typeface="+mj-ea"/>
                      </a:endParaRPr>
                    </a:p>
                  </a:txBody>
                  <a:tcPr marL="91449" marR="91449" marT="45686" marB="45686"/>
                </a:tc>
                <a:tc>
                  <a:txBody>
                    <a:bodyPr/>
                    <a:lstStyle/>
                    <a:p>
                      <a:pPr marL="355600" indent="-355600" algn="l" rtl="0" eaLnBrk="1" latinLnBrk="0" hangingPunct="1"/>
                      <a:r>
                        <a:rPr kumimoji="1" lang="ja-JP" altLang="en-US" sz="2400" b="1" kern="1200" dirty="0" smtClean="0">
                          <a:solidFill>
                            <a:schemeClr val="dk1"/>
                          </a:solidFill>
                          <a:latin typeface="+mj-ea"/>
                          <a:ea typeface="+mj-ea"/>
                          <a:cs typeface="+mn-cs"/>
                        </a:rPr>
                        <a:t>・　休業災害（１か月未満）、一度に多数の被災者</a:t>
                      </a:r>
                    </a:p>
                  </a:txBody>
                  <a:tcPr marL="91449" marR="91449" marT="45686" marB="45686"/>
                </a:tc>
              </a:tr>
              <a:tr h="822819">
                <a:tc>
                  <a:txBody>
                    <a:bodyPr/>
                    <a:lstStyle/>
                    <a:p>
                      <a:pPr algn="ctr"/>
                      <a:r>
                        <a:rPr kumimoji="1" lang="ja-JP" altLang="en-US" sz="2400" b="1" dirty="0" smtClean="0">
                          <a:latin typeface="+mj-ea"/>
                          <a:ea typeface="+mj-ea"/>
                        </a:rPr>
                        <a:t>軽　度</a:t>
                      </a:r>
                      <a:endParaRPr kumimoji="1" lang="en-US" altLang="ja-JP" sz="2400" b="1" dirty="0" smtClean="0">
                        <a:latin typeface="+mj-ea"/>
                        <a:ea typeface="+mj-ea"/>
                      </a:endParaRPr>
                    </a:p>
                    <a:p>
                      <a:pPr algn="ctr"/>
                      <a:r>
                        <a:rPr kumimoji="1" lang="ja-JP" altLang="en-US" sz="2400" b="1" dirty="0" smtClean="0">
                          <a:latin typeface="+mj-ea"/>
                          <a:ea typeface="+mj-ea"/>
                        </a:rPr>
                        <a:t>○</a:t>
                      </a:r>
                      <a:endParaRPr kumimoji="1" lang="ja-JP" altLang="en-US" sz="2400" b="1" dirty="0">
                        <a:latin typeface="+mj-ea"/>
                        <a:ea typeface="+mj-ea"/>
                      </a:endParaRPr>
                    </a:p>
                  </a:txBody>
                  <a:tcPr marL="91449" marR="91449" marT="45686" marB="45686"/>
                </a:tc>
                <a:tc>
                  <a:txBody>
                    <a:bodyPr/>
                    <a:lstStyle/>
                    <a:p>
                      <a:pPr marL="355600" indent="-355600" algn="l" rtl="0" eaLnBrk="1" latinLnBrk="0" hangingPunct="1"/>
                      <a:r>
                        <a:rPr kumimoji="1" lang="ja-JP" altLang="en-US" sz="2400" b="1" kern="1200" dirty="0" smtClean="0">
                          <a:solidFill>
                            <a:schemeClr val="dk1"/>
                          </a:solidFill>
                          <a:latin typeface="+mj-ea"/>
                          <a:ea typeface="+mj-ea"/>
                          <a:cs typeface="+mn-cs"/>
                        </a:rPr>
                        <a:t>・　不休災害やかすり傷程度</a:t>
                      </a:r>
                    </a:p>
                  </a:txBody>
                  <a:tcPr marL="91449" marR="91449" marT="45686" marB="45686"/>
                </a:tc>
              </a:tr>
            </a:tbl>
          </a:graphicData>
        </a:graphic>
      </p:graphicFrame>
      <p:sp>
        <p:nvSpPr>
          <p:cNvPr id="36885" name="サブタイトル 2"/>
          <p:cNvSpPr txBox="1">
            <a:spLocks/>
          </p:cNvSpPr>
          <p:nvPr/>
        </p:nvSpPr>
        <p:spPr bwMode="auto">
          <a:xfrm>
            <a:off x="611560" y="188118"/>
            <a:ext cx="7992888" cy="504577"/>
          </a:xfrm>
          <a:prstGeom prst="rect">
            <a:avLst/>
          </a:prstGeom>
          <a:solidFill>
            <a:srgbClr val="E5F8FF"/>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2800" b="1" dirty="0" smtClean="0">
                <a:solidFill>
                  <a:srgbClr val="000099"/>
                </a:solidFill>
                <a:latin typeface="Calibri" pitchFamily="34" charset="0"/>
                <a:ea typeface="ＭＳ Ｐゴシック" pitchFamily="50" charset="-128"/>
              </a:rPr>
              <a:t>リスク</a:t>
            </a:r>
            <a:r>
              <a:rPr lang="ja-JP" altLang="en-US" sz="2800" b="1" dirty="0">
                <a:solidFill>
                  <a:srgbClr val="000099"/>
                </a:solidFill>
                <a:latin typeface="Calibri" pitchFamily="34" charset="0"/>
                <a:ea typeface="ＭＳ Ｐゴシック" pitchFamily="50" charset="-128"/>
              </a:rPr>
              <a:t>の見積り（マトリクス法）</a:t>
            </a:r>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43</a:t>
            </a:fld>
            <a:endParaRPr lang="ja-JP" altLang="en-US" dirty="0"/>
          </a:p>
        </p:txBody>
      </p:sp>
    </p:spTree>
    <p:extLst>
      <p:ext uri="{BB962C8B-B14F-4D97-AF65-F5344CB8AC3E}">
        <p14:creationId xmlns:p14="http://schemas.microsoft.com/office/powerpoint/2010/main" val="2178927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サブタイトル 2"/>
          <p:cNvSpPr txBox="1">
            <a:spLocks/>
          </p:cNvSpPr>
          <p:nvPr/>
        </p:nvSpPr>
        <p:spPr bwMode="auto">
          <a:xfrm>
            <a:off x="179512" y="539766"/>
            <a:ext cx="8784976" cy="576262"/>
          </a:xfrm>
          <a:prstGeom prst="rect">
            <a:avLst/>
          </a:prstGeom>
          <a:solidFill>
            <a:srgbClr val="99FF33"/>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b="1" dirty="0">
                <a:solidFill>
                  <a:srgbClr val="000099"/>
                </a:solidFill>
                <a:latin typeface="Calibri" pitchFamily="34" charset="0"/>
                <a:ea typeface="ＭＳ Ｐゴシック" pitchFamily="50" charset="-128"/>
              </a:rPr>
              <a:t>（２）　負傷又は疾病の発生の度合いの区分</a:t>
            </a:r>
          </a:p>
        </p:txBody>
      </p:sp>
      <p:graphicFrame>
        <p:nvGraphicFramePr>
          <p:cNvPr id="9" name="表 8"/>
          <p:cNvGraphicFramePr>
            <a:graphicFrameLocks noGrp="1"/>
          </p:cNvGraphicFramePr>
          <p:nvPr>
            <p:extLst>
              <p:ext uri="{D42A27DB-BD31-4B8C-83A1-F6EECF244321}">
                <p14:modId xmlns:p14="http://schemas.microsoft.com/office/powerpoint/2010/main" val="3074139226"/>
              </p:ext>
            </p:extLst>
          </p:nvPr>
        </p:nvGraphicFramePr>
        <p:xfrm>
          <a:off x="179512" y="1484784"/>
          <a:ext cx="8784976" cy="4937838"/>
        </p:xfrm>
        <a:graphic>
          <a:graphicData uri="http://schemas.openxmlformats.org/drawingml/2006/table">
            <a:tbl>
              <a:tblPr firstRow="1" bandRow="1">
                <a:tableStyleId>{5C22544A-7EE6-4342-B048-85BDC9FD1C3A}</a:tableStyleId>
              </a:tblPr>
              <a:tblGrid>
                <a:gridCol w="1912103"/>
                <a:gridCol w="6872873"/>
              </a:tblGrid>
              <a:tr h="823020">
                <a:tc>
                  <a:txBody>
                    <a:bodyPr/>
                    <a:lstStyle/>
                    <a:p>
                      <a:pPr algn="ctr"/>
                      <a:r>
                        <a:rPr kumimoji="1" lang="ja-JP" altLang="en-US" sz="2400" b="1" dirty="0" smtClean="0">
                          <a:latin typeface="+mj-ea"/>
                          <a:ea typeface="+mj-ea"/>
                        </a:rPr>
                        <a:t>発生可能性の度合い</a:t>
                      </a:r>
                      <a:endParaRPr kumimoji="1" lang="ja-JP" altLang="en-US" sz="2400" b="1" dirty="0">
                        <a:latin typeface="+mj-ea"/>
                        <a:ea typeface="+mj-ea"/>
                      </a:endParaRPr>
                    </a:p>
                  </a:txBody>
                  <a:tcPr marL="91445" marR="91445" marT="45723" marB="45723"/>
                </a:tc>
                <a:tc>
                  <a:txBody>
                    <a:bodyPr/>
                    <a:lstStyle/>
                    <a:p>
                      <a:pPr algn="ctr"/>
                      <a:r>
                        <a:rPr kumimoji="1" lang="ja-JP" altLang="en-US" sz="2400" b="1" dirty="0" smtClean="0">
                          <a:latin typeface="+mj-ea"/>
                          <a:ea typeface="+mj-ea"/>
                        </a:rPr>
                        <a:t>内容の目安</a:t>
                      </a:r>
                      <a:endParaRPr kumimoji="1" lang="ja-JP" altLang="en-US" sz="2400" b="1" dirty="0">
                        <a:latin typeface="+mj-ea"/>
                        <a:ea typeface="+mj-ea"/>
                      </a:endParaRPr>
                    </a:p>
                  </a:txBody>
                  <a:tcPr marL="91445" marR="91445" marT="45723" marB="45723"/>
                </a:tc>
              </a:tr>
              <a:tr h="1188806">
                <a:tc>
                  <a:txBody>
                    <a:bodyPr/>
                    <a:lstStyle/>
                    <a:p>
                      <a:pPr algn="ctr"/>
                      <a:r>
                        <a:rPr kumimoji="1" lang="ja-JP" altLang="en-US" sz="2400" b="1" dirty="0" smtClean="0">
                          <a:latin typeface="+mj-ea"/>
                          <a:ea typeface="+mj-ea"/>
                        </a:rPr>
                        <a:t>高いか、</a:t>
                      </a:r>
                      <a:endParaRPr kumimoji="1" lang="en-US" altLang="ja-JP" sz="2400" b="1" dirty="0" smtClean="0">
                        <a:latin typeface="+mj-ea"/>
                        <a:ea typeface="+mj-ea"/>
                      </a:endParaRPr>
                    </a:p>
                    <a:p>
                      <a:pPr algn="ctr"/>
                      <a:r>
                        <a:rPr kumimoji="1" lang="ja-JP" altLang="en-US" sz="2400" b="1" dirty="0" smtClean="0">
                          <a:latin typeface="+mj-ea"/>
                          <a:ea typeface="+mj-ea"/>
                        </a:rPr>
                        <a:t>比較的高い</a:t>
                      </a:r>
                      <a:endParaRPr kumimoji="1" lang="en-US" altLang="ja-JP" sz="2400" b="1" dirty="0" smtClean="0">
                        <a:latin typeface="+mj-ea"/>
                        <a:ea typeface="+mj-ea"/>
                      </a:endParaRPr>
                    </a:p>
                    <a:p>
                      <a:pPr algn="ctr"/>
                      <a:r>
                        <a:rPr kumimoji="1" lang="en-US" altLang="ja-JP" sz="3600" b="1" dirty="0" smtClean="0">
                          <a:latin typeface="+mj-ea"/>
                          <a:ea typeface="+mj-ea"/>
                        </a:rPr>
                        <a:t>×</a:t>
                      </a:r>
                      <a:endParaRPr kumimoji="1" lang="ja-JP" altLang="en-US" sz="3600" b="1" dirty="0">
                        <a:latin typeface="+mj-ea"/>
                        <a:ea typeface="+mj-ea"/>
                      </a:endParaRPr>
                    </a:p>
                  </a:txBody>
                  <a:tcPr marL="91445" marR="91445" marT="45723" marB="45723"/>
                </a:tc>
                <a:tc>
                  <a:txBody>
                    <a:bodyPr/>
                    <a:lstStyle/>
                    <a:p>
                      <a:pPr marL="355600" indent="-355600" algn="l" rtl="0" eaLnBrk="1" latinLnBrk="0" hangingPunct="1"/>
                      <a:r>
                        <a:rPr kumimoji="1" lang="ja-JP" altLang="en-US" sz="2400" b="1" kern="1200" dirty="0" smtClean="0">
                          <a:solidFill>
                            <a:schemeClr val="dk1"/>
                          </a:solidFill>
                          <a:latin typeface="+mj-ea"/>
                          <a:ea typeface="+mj-ea"/>
                          <a:cs typeface="+mn-cs"/>
                        </a:rPr>
                        <a:t>・　毎日頻繁に危険性または有害性に接近する</a:t>
                      </a:r>
                      <a:endParaRPr kumimoji="1" lang="en-US" altLang="ja-JP" sz="2400" b="1" kern="1200" dirty="0" smtClean="0">
                        <a:solidFill>
                          <a:schemeClr val="dk1"/>
                        </a:solidFill>
                        <a:latin typeface="+mj-ea"/>
                        <a:ea typeface="+mj-ea"/>
                        <a:cs typeface="+mn-cs"/>
                      </a:endParaRPr>
                    </a:p>
                    <a:p>
                      <a:pPr marL="355600" indent="-355600" algn="l" rtl="0" eaLnBrk="1" latinLnBrk="0" hangingPunct="1"/>
                      <a:r>
                        <a:rPr kumimoji="1" lang="ja-JP" altLang="en-US" sz="2400" b="1" kern="1200" dirty="0" smtClean="0">
                          <a:solidFill>
                            <a:schemeClr val="dk1"/>
                          </a:solidFill>
                          <a:latin typeface="+mj-ea"/>
                          <a:ea typeface="+mj-ea"/>
                          <a:cs typeface="+mn-cs"/>
                        </a:rPr>
                        <a:t>・　かなりの注意力でも災害につながり回避困難</a:t>
                      </a:r>
                    </a:p>
                  </a:txBody>
                  <a:tcPr marL="91445" marR="91445" marT="45723" marB="45723"/>
                </a:tc>
              </a:tr>
              <a:tr h="1188806">
                <a:tc>
                  <a:txBody>
                    <a:bodyPr/>
                    <a:lstStyle/>
                    <a:p>
                      <a:pPr algn="ctr"/>
                      <a:r>
                        <a:rPr kumimoji="1" lang="ja-JP" altLang="en-US" sz="2400" b="1" dirty="0" smtClean="0">
                          <a:latin typeface="+mj-ea"/>
                          <a:ea typeface="+mj-ea"/>
                        </a:rPr>
                        <a:t>可能性が</a:t>
                      </a:r>
                      <a:endParaRPr kumimoji="1" lang="en-US" altLang="ja-JP" sz="2400" b="1" dirty="0" smtClean="0">
                        <a:latin typeface="+mj-ea"/>
                        <a:ea typeface="+mj-ea"/>
                      </a:endParaRPr>
                    </a:p>
                    <a:p>
                      <a:pPr algn="ctr"/>
                      <a:r>
                        <a:rPr kumimoji="1" lang="ja-JP" altLang="en-US" sz="2400" b="1" dirty="0" smtClean="0">
                          <a:latin typeface="+mj-ea"/>
                          <a:ea typeface="+mj-ea"/>
                        </a:rPr>
                        <a:t>ある</a:t>
                      </a:r>
                      <a:endParaRPr kumimoji="1" lang="en-US" altLang="ja-JP" sz="2400" b="1" dirty="0" smtClean="0">
                        <a:latin typeface="+mj-ea"/>
                        <a:ea typeface="+mj-ea"/>
                      </a:endParaRPr>
                    </a:p>
                    <a:p>
                      <a:pPr algn="ctr"/>
                      <a:r>
                        <a:rPr kumimoji="1" lang="ja-JP" altLang="en-US" sz="3600" b="1" dirty="0" smtClean="0">
                          <a:latin typeface="+mj-ea"/>
                          <a:ea typeface="+mj-ea"/>
                        </a:rPr>
                        <a:t>△</a:t>
                      </a:r>
                      <a:endParaRPr kumimoji="1" lang="ja-JP" altLang="en-US" sz="3600" b="1" dirty="0">
                        <a:latin typeface="+mj-ea"/>
                        <a:ea typeface="+mj-ea"/>
                      </a:endParaRPr>
                    </a:p>
                  </a:txBody>
                  <a:tcPr marL="91445" marR="91445" marT="45723" marB="45723"/>
                </a:tc>
                <a:tc>
                  <a:txBody>
                    <a:bodyPr/>
                    <a:lstStyle/>
                    <a:p>
                      <a:pPr marL="355600" indent="-355600" algn="l" rtl="0" eaLnBrk="1" latinLnBrk="0" hangingPunct="1"/>
                      <a:r>
                        <a:rPr kumimoji="1" lang="ja-JP" altLang="en-US" sz="2400" b="1" kern="1200" dirty="0" smtClean="0">
                          <a:solidFill>
                            <a:schemeClr val="dk1"/>
                          </a:solidFill>
                          <a:latin typeface="+mj-ea"/>
                          <a:ea typeface="+mj-ea"/>
                          <a:cs typeface="+mn-cs"/>
                        </a:rPr>
                        <a:t>・　故障、修理、調整等の非定常的な作業で危険性又は有害性に時々接近</a:t>
                      </a:r>
                      <a:endParaRPr kumimoji="1" lang="en-US" altLang="ja-JP" sz="2400" b="1" kern="1200" dirty="0" smtClean="0">
                        <a:solidFill>
                          <a:schemeClr val="dk1"/>
                        </a:solidFill>
                        <a:latin typeface="+mj-ea"/>
                        <a:ea typeface="+mj-ea"/>
                        <a:cs typeface="+mn-cs"/>
                      </a:endParaRPr>
                    </a:p>
                    <a:p>
                      <a:pPr marL="355600" indent="-355600" algn="l" rtl="0" eaLnBrk="1" latinLnBrk="0" hangingPunct="1"/>
                      <a:r>
                        <a:rPr kumimoji="1" lang="ja-JP" altLang="en-US" sz="2400" b="1" kern="1200" dirty="0" smtClean="0">
                          <a:solidFill>
                            <a:schemeClr val="dk1"/>
                          </a:solidFill>
                          <a:latin typeface="+mj-ea"/>
                          <a:ea typeface="+mj-ea"/>
                          <a:cs typeface="+mn-cs"/>
                        </a:rPr>
                        <a:t>・　うっかりしていると回避できなくて災害になる</a:t>
                      </a:r>
                    </a:p>
                  </a:txBody>
                  <a:tcPr marL="91445" marR="91445" marT="45723" marB="45723"/>
                </a:tc>
              </a:tr>
              <a:tr h="1188806">
                <a:tc>
                  <a:txBody>
                    <a:bodyPr/>
                    <a:lstStyle/>
                    <a:p>
                      <a:pPr algn="ctr"/>
                      <a:r>
                        <a:rPr kumimoji="1" lang="ja-JP" altLang="en-US" sz="2400" b="1" dirty="0" smtClean="0">
                          <a:latin typeface="+mj-ea"/>
                          <a:ea typeface="+mj-ea"/>
                        </a:rPr>
                        <a:t>ほとんど</a:t>
                      </a:r>
                      <a:endParaRPr kumimoji="1" lang="en-US" altLang="ja-JP" sz="2400" b="1" dirty="0" smtClean="0">
                        <a:latin typeface="+mj-ea"/>
                        <a:ea typeface="+mj-ea"/>
                      </a:endParaRPr>
                    </a:p>
                    <a:p>
                      <a:pPr algn="ctr"/>
                      <a:r>
                        <a:rPr kumimoji="1" lang="ja-JP" altLang="en-US" sz="2400" b="1" dirty="0" smtClean="0">
                          <a:latin typeface="+mj-ea"/>
                          <a:ea typeface="+mj-ea"/>
                        </a:rPr>
                        <a:t>ない</a:t>
                      </a:r>
                      <a:endParaRPr kumimoji="1" lang="en-US" altLang="ja-JP" sz="2400" b="1" dirty="0" smtClean="0">
                        <a:latin typeface="+mj-ea"/>
                        <a:ea typeface="+mj-ea"/>
                      </a:endParaRPr>
                    </a:p>
                    <a:p>
                      <a:pPr algn="ctr"/>
                      <a:r>
                        <a:rPr kumimoji="1" lang="ja-JP" altLang="en-US" sz="3600" b="1" dirty="0" smtClean="0">
                          <a:latin typeface="+mj-ea"/>
                          <a:ea typeface="+mj-ea"/>
                        </a:rPr>
                        <a:t>○</a:t>
                      </a:r>
                      <a:endParaRPr kumimoji="1" lang="ja-JP" altLang="en-US" sz="3600" b="1" dirty="0">
                        <a:latin typeface="+mj-ea"/>
                        <a:ea typeface="+mj-ea"/>
                      </a:endParaRPr>
                    </a:p>
                  </a:txBody>
                  <a:tcPr marL="91445" marR="91445" marT="45723" marB="45723"/>
                </a:tc>
                <a:tc>
                  <a:txBody>
                    <a:bodyPr/>
                    <a:lstStyle/>
                    <a:p>
                      <a:pPr marL="355600" indent="-355600" algn="l" rtl="0" eaLnBrk="1" latinLnBrk="0" hangingPunct="1"/>
                      <a:r>
                        <a:rPr kumimoji="1" lang="ja-JP" altLang="en-US" sz="2400" b="1" kern="1200" dirty="0" smtClean="0">
                          <a:solidFill>
                            <a:schemeClr val="dk1"/>
                          </a:solidFill>
                          <a:latin typeface="+mj-ea"/>
                          <a:ea typeface="+mj-ea"/>
                          <a:cs typeface="+mn-cs"/>
                        </a:rPr>
                        <a:t>・　危険性又は有害性の付近に立ち入ったり、接近することは滅多にない</a:t>
                      </a:r>
                      <a:endParaRPr kumimoji="1" lang="en-US" altLang="ja-JP" sz="2400" b="1" kern="1200" dirty="0" smtClean="0">
                        <a:solidFill>
                          <a:schemeClr val="dk1"/>
                        </a:solidFill>
                        <a:latin typeface="+mj-ea"/>
                        <a:ea typeface="+mj-ea"/>
                        <a:cs typeface="+mn-cs"/>
                      </a:endParaRPr>
                    </a:p>
                    <a:p>
                      <a:pPr marL="355600" indent="-355600" algn="l" rtl="0" eaLnBrk="1" latinLnBrk="0" hangingPunct="1"/>
                      <a:r>
                        <a:rPr kumimoji="1" lang="ja-JP" altLang="en-US" sz="2400" b="1" kern="1200" dirty="0" smtClean="0">
                          <a:solidFill>
                            <a:schemeClr val="dk1"/>
                          </a:solidFill>
                          <a:latin typeface="+mj-ea"/>
                          <a:ea typeface="+mj-ea"/>
                          <a:cs typeface="+mn-cs"/>
                        </a:rPr>
                        <a:t>・通常の状態では災害にならない</a:t>
                      </a:r>
                    </a:p>
                  </a:txBody>
                  <a:tcPr marL="91445" marR="91445" marT="45723" marB="45723"/>
                </a:tc>
              </a:tr>
            </a:tbl>
          </a:graphicData>
        </a:graphic>
      </p:graphicFrame>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44</a:t>
            </a:fld>
            <a:endParaRPr lang="ja-JP" altLang="en-US" dirty="0"/>
          </a:p>
        </p:txBody>
      </p:sp>
    </p:spTree>
    <p:extLst>
      <p:ext uri="{BB962C8B-B14F-4D97-AF65-F5344CB8AC3E}">
        <p14:creationId xmlns:p14="http://schemas.microsoft.com/office/powerpoint/2010/main" val="34160120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サブタイトル 2"/>
          <p:cNvSpPr txBox="1">
            <a:spLocks/>
          </p:cNvSpPr>
          <p:nvPr/>
        </p:nvSpPr>
        <p:spPr bwMode="auto">
          <a:xfrm>
            <a:off x="611187" y="548680"/>
            <a:ext cx="8209285" cy="576262"/>
          </a:xfrm>
          <a:prstGeom prst="rect">
            <a:avLst/>
          </a:prstGeom>
          <a:solidFill>
            <a:srgbClr val="99FF33"/>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buClrTx/>
              <a:buSzTx/>
              <a:buFontTx/>
              <a:buNone/>
            </a:pPr>
            <a:r>
              <a:rPr lang="ja-JP" altLang="en-US" b="1" dirty="0">
                <a:solidFill>
                  <a:srgbClr val="000099"/>
                </a:solidFill>
                <a:latin typeface="Calibri" pitchFamily="34" charset="0"/>
                <a:ea typeface="ＭＳ Ｐゴシック" pitchFamily="50" charset="-128"/>
              </a:rPr>
              <a:t>（３）　リスクの見積り（マトリクス法）</a:t>
            </a:r>
          </a:p>
        </p:txBody>
      </p:sp>
      <p:graphicFrame>
        <p:nvGraphicFramePr>
          <p:cNvPr id="9" name="表 8"/>
          <p:cNvGraphicFramePr>
            <a:graphicFrameLocks noGrp="1"/>
          </p:cNvGraphicFramePr>
          <p:nvPr>
            <p:extLst>
              <p:ext uri="{D42A27DB-BD31-4B8C-83A1-F6EECF244321}">
                <p14:modId xmlns:p14="http://schemas.microsoft.com/office/powerpoint/2010/main" val="1739213069"/>
              </p:ext>
            </p:extLst>
          </p:nvPr>
        </p:nvGraphicFramePr>
        <p:xfrm>
          <a:off x="601570" y="1458571"/>
          <a:ext cx="8205190" cy="3890057"/>
        </p:xfrm>
        <a:graphic>
          <a:graphicData uri="http://schemas.openxmlformats.org/drawingml/2006/table">
            <a:tbl>
              <a:tblPr firstRow="1" bandRow="1">
                <a:tableStyleId>{5C22544A-7EE6-4342-B048-85BDC9FD1C3A}</a:tableStyleId>
              </a:tblPr>
              <a:tblGrid>
                <a:gridCol w="1430261"/>
                <a:gridCol w="2183032"/>
                <a:gridCol w="1881924"/>
                <a:gridCol w="1418508"/>
                <a:gridCol w="1291465"/>
              </a:tblGrid>
              <a:tr h="525817">
                <a:tc rowSpan="2" gridSpan="2">
                  <a:txBody>
                    <a:bodyPr/>
                    <a:lstStyle/>
                    <a:p>
                      <a:pPr algn="r"/>
                      <a:r>
                        <a:rPr kumimoji="1" lang="ja-JP" altLang="en-US" sz="2200" dirty="0" smtClean="0">
                          <a:latin typeface="+mj-ea"/>
                          <a:ea typeface="+mj-ea"/>
                        </a:rPr>
                        <a:t>重篤度</a:t>
                      </a:r>
                      <a:endParaRPr kumimoji="1" lang="en-US" altLang="ja-JP" sz="2200" dirty="0" smtClean="0">
                        <a:latin typeface="+mj-ea"/>
                        <a:ea typeface="+mj-ea"/>
                      </a:endParaRPr>
                    </a:p>
                    <a:p>
                      <a:pPr algn="l"/>
                      <a:endParaRPr kumimoji="1" lang="en-US" altLang="ja-JP" sz="2200" dirty="0" smtClean="0">
                        <a:latin typeface="+mj-ea"/>
                        <a:ea typeface="+mj-ea"/>
                      </a:endParaRPr>
                    </a:p>
                    <a:p>
                      <a:pPr algn="l"/>
                      <a:r>
                        <a:rPr kumimoji="1" lang="ja-JP" altLang="en-US" sz="2200" dirty="0" smtClean="0">
                          <a:latin typeface="+mj-ea"/>
                          <a:ea typeface="+mj-ea"/>
                        </a:rPr>
                        <a:t>可能性の度合</a:t>
                      </a:r>
                      <a:endParaRPr kumimoji="1" lang="ja-JP" altLang="en-US" sz="2200" dirty="0">
                        <a:latin typeface="+mj-ea"/>
                        <a:ea typeface="+mj-ea"/>
                      </a:endParaRPr>
                    </a:p>
                  </a:txBody>
                  <a:tcPr marL="91437" marR="91437" marT="45699" marB="45699"/>
                </a:tc>
                <a:tc rowSpan="2" hMerge="1">
                  <a:txBody>
                    <a:bodyPr/>
                    <a:lstStyle/>
                    <a:p>
                      <a:pPr algn="ctr"/>
                      <a:endParaRPr kumimoji="1" lang="ja-JP" altLang="en-US" sz="2400" dirty="0"/>
                    </a:p>
                  </a:txBody>
                  <a:tcPr/>
                </a:tc>
                <a:tc gridSpan="3">
                  <a:txBody>
                    <a:bodyPr/>
                    <a:lstStyle/>
                    <a:p>
                      <a:pPr algn="ctr"/>
                      <a:r>
                        <a:rPr kumimoji="1" lang="ja-JP" altLang="en-US" sz="2200" dirty="0" smtClean="0">
                          <a:latin typeface="+mj-ea"/>
                          <a:ea typeface="+mj-ea"/>
                        </a:rPr>
                        <a:t>内容の目安</a:t>
                      </a:r>
                      <a:endParaRPr kumimoji="1" lang="ja-JP" altLang="en-US" sz="2200" dirty="0">
                        <a:latin typeface="+mj-ea"/>
                        <a:ea typeface="+mj-ea"/>
                      </a:endParaRPr>
                    </a:p>
                  </a:txBody>
                  <a:tcPr marL="91437" marR="91437" marT="45699" marB="45699"/>
                </a:tc>
                <a:tc hMerge="1">
                  <a:txBody>
                    <a:bodyPr/>
                    <a:lstStyle/>
                    <a:p>
                      <a:pPr algn="ctr"/>
                      <a:endParaRPr kumimoji="1" lang="ja-JP" altLang="en-US" sz="2400" dirty="0"/>
                    </a:p>
                  </a:txBody>
                  <a:tcPr/>
                </a:tc>
                <a:tc hMerge="1">
                  <a:txBody>
                    <a:bodyPr/>
                    <a:lstStyle/>
                    <a:p>
                      <a:pPr algn="ctr"/>
                      <a:endParaRPr kumimoji="1" lang="ja-JP" altLang="en-US" sz="2400" dirty="0"/>
                    </a:p>
                  </a:txBody>
                  <a:tcPr/>
                </a:tc>
              </a:tr>
              <a:tr h="811083">
                <a:tc gridSpan="2" vMerge="1">
                  <a:txBody>
                    <a:bodyPr/>
                    <a:lstStyle/>
                    <a:p>
                      <a:pPr algn="ctr"/>
                      <a:endParaRPr kumimoji="1" lang="ja-JP" altLang="en-US" sz="2400" b="1" dirty="0">
                        <a:latin typeface="ＭＳ ゴシック" pitchFamily="49" charset="-128"/>
                        <a:ea typeface="ＭＳ ゴシック" pitchFamily="49" charset="-128"/>
                      </a:endParaRPr>
                    </a:p>
                  </a:txBody>
                  <a:tcPr>
                    <a:solidFill>
                      <a:srgbClr val="0070C0"/>
                    </a:solidFill>
                  </a:tcPr>
                </a:tc>
                <a:tc hMerge="1" vMerge="1">
                  <a:txBody>
                    <a:bodyPr/>
                    <a:lstStyle/>
                    <a:p>
                      <a:pPr algn="ctr"/>
                      <a:endParaRPr kumimoji="1" lang="ja-JP" altLang="en-US" sz="2400" b="1" dirty="0">
                        <a:latin typeface="ＭＳ ゴシック" pitchFamily="49" charset="-128"/>
                        <a:ea typeface="ＭＳ ゴシック" pitchFamily="49" charset="-128"/>
                      </a:endParaRPr>
                    </a:p>
                  </a:txBody>
                  <a:tcPr>
                    <a:solidFill>
                      <a:srgbClr val="0070C0"/>
                    </a:solidFill>
                  </a:tcPr>
                </a:tc>
                <a:tc>
                  <a:txBody>
                    <a:bodyPr/>
                    <a:lstStyle/>
                    <a:p>
                      <a:pPr marL="355600" indent="-355600" algn="ctr" rtl="0" eaLnBrk="1" latinLnBrk="0" hangingPunct="1"/>
                      <a:r>
                        <a:rPr kumimoji="1" lang="ja-JP" altLang="en-US" sz="2200" b="1" kern="1200" dirty="0" smtClean="0">
                          <a:solidFill>
                            <a:schemeClr val="dk1"/>
                          </a:solidFill>
                          <a:latin typeface="+mj-ea"/>
                          <a:ea typeface="+mj-ea"/>
                          <a:cs typeface="+mn-cs"/>
                        </a:rPr>
                        <a:t>致命的・重大</a:t>
                      </a:r>
                      <a:endParaRPr kumimoji="1" lang="en-US" altLang="ja-JP" sz="2200" b="1" kern="1200" dirty="0" smtClean="0">
                        <a:solidFill>
                          <a:schemeClr val="dk1"/>
                        </a:solidFill>
                        <a:latin typeface="+mj-ea"/>
                        <a:ea typeface="+mj-ea"/>
                        <a:cs typeface="+mn-cs"/>
                      </a:endParaRPr>
                    </a:p>
                    <a:p>
                      <a:pPr marL="355600" indent="-355600" algn="ctr" rtl="0" eaLnBrk="1" latinLnBrk="0" hangingPunct="1"/>
                      <a:r>
                        <a:rPr kumimoji="1" lang="en-US" altLang="ja-JP" sz="2200" b="1" kern="1200" dirty="0" smtClean="0">
                          <a:solidFill>
                            <a:schemeClr val="dk1"/>
                          </a:solidFill>
                          <a:latin typeface="+mj-ea"/>
                          <a:ea typeface="+mj-ea"/>
                          <a:cs typeface="+mn-cs"/>
                        </a:rPr>
                        <a:t>×</a:t>
                      </a:r>
                      <a:endParaRPr kumimoji="1" lang="ja-JP" altLang="en-US" sz="2200" b="1" kern="1200" dirty="0" smtClean="0">
                        <a:solidFill>
                          <a:schemeClr val="dk1"/>
                        </a:solidFill>
                        <a:latin typeface="+mj-ea"/>
                        <a:ea typeface="+mj-ea"/>
                        <a:cs typeface="+mn-cs"/>
                      </a:endParaRPr>
                    </a:p>
                  </a:txBody>
                  <a:tcPr marL="91437" marR="91437" marT="45699" marB="45699">
                    <a:solidFill>
                      <a:schemeClr val="accent1">
                        <a:lumMod val="40000"/>
                        <a:lumOff val="60000"/>
                      </a:schemeClr>
                    </a:solidFill>
                  </a:tcPr>
                </a:tc>
                <a:tc>
                  <a:txBody>
                    <a:bodyPr/>
                    <a:lstStyle/>
                    <a:p>
                      <a:pPr marL="355600" indent="-355600" algn="ctr" rtl="0" eaLnBrk="1" latinLnBrk="0" hangingPunct="1"/>
                      <a:r>
                        <a:rPr kumimoji="1" lang="ja-JP" altLang="en-US" sz="2200" b="1" kern="1200" dirty="0" smtClean="0">
                          <a:solidFill>
                            <a:schemeClr val="dk1"/>
                          </a:solidFill>
                          <a:latin typeface="+mj-ea"/>
                          <a:ea typeface="+mj-ea"/>
                          <a:cs typeface="+mn-cs"/>
                        </a:rPr>
                        <a:t>中程度</a:t>
                      </a:r>
                      <a:endParaRPr kumimoji="1" lang="en-US" altLang="ja-JP" sz="2200" b="1" kern="1200" dirty="0" smtClean="0">
                        <a:solidFill>
                          <a:schemeClr val="dk1"/>
                        </a:solidFill>
                        <a:latin typeface="+mj-ea"/>
                        <a:ea typeface="+mj-ea"/>
                        <a:cs typeface="+mn-cs"/>
                      </a:endParaRPr>
                    </a:p>
                    <a:p>
                      <a:pPr marL="355600" indent="-355600" algn="ctr" rtl="0" eaLnBrk="1" latinLnBrk="0" hangingPunct="1"/>
                      <a:r>
                        <a:rPr kumimoji="1" lang="ja-JP" altLang="en-US" sz="2200" b="1" kern="1200" dirty="0" smtClean="0">
                          <a:solidFill>
                            <a:schemeClr val="dk1"/>
                          </a:solidFill>
                          <a:latin typeface="+mj-ea"/>
                          <a:ea typeface="+mj-ea"/>
                          <a:cs typeface="+mn-cs"/>
                        </a:rPr>
                        <a:t>△</a:t>
                      </a:r>
                    </a:p>
                  </a:txBody>
                  <a:tcPr marL="91437" marR="91437" marT="45699" marB="45699">
                    <a:solidFill>
                      <a:schemeClr val="accent1">
                        <a:lumMod val="40000"/>
                        <a:lumOff val="60000"/>
                      </a:schemeClr>
                    </a:solidFill>
                  </a:tcPr>
                </a:tc>
                <a:tc>
                  <a:txBody>
                    <a:bodyPr/>
                    <a:lstStyle/>
                    <a:p>
                      <a:pPr marL="355600" indent="-355600" algn="ctr" rtl="0" eaLnBrk="1" latinLnBrk="0" hangingPunct="1"/>
                      <a:r>
                        <a:rPr kumimoji="1" lang="ja-JP" altLang="en-US" sz="2200" b="1" kern="1200" dirty="0" smtClean="0">
                          <a:solidFill>
                            <a:schemeClr val="dk1"/>
                          </a:solidFill>
                          <a:latin typeface="+mj-ea"/>
                          <a:ea typeface="+mj-ea"/>
                          <a:cs typeface="+mn-cs"/>
                        </a:rPr>
                        <a:t>軽　度</a:t>
                      </a:r>
                      <a:endParaRPr kumimoji="1" lang="en-US" altLang="ja-JP" sz="2200" b="1" kern="1200" dirty="0" smtClean="0">
                        <a:solidFill>
                          <a:schemeClr val="dk1"/>
                        </a:solidFill>
                        <a:latin typeface="+mj-ea"/>
                        <a:ea typeface="+mj-ea"/>
                        <a:cs typeface="+mn-cs"/>
                      </a:endParaRPr>
                    </a:p>
                    <a:p>
                      <a:pPr marL="355600" indent="-355600" algn="ctr" rtl="0" eaLnBrk="1" latinLnBrk="0" hangingPunct="1"/>
                      <a:r>
                        <a:rPr kumimoji="1" lang="ja-JP" altLang="en-US" sz="2200" b="1" kern="1200" dirty="0" smtClean="0">
                          <a:solidFill>
                            <a:schemeClr val="dk1"/>
                          </a:solidFill>
                          <a:latin typeface="+mj-ea"/>
                          <a:ea typeface="+mj-ea"/>
                          <a:cs typeface="+mn-cs"/>
                        </a:rPr>
                        <a:t>○</a:t>
                      </a:r>
                    </a:p>
                  </a:txBody>
                  <a:tcPr marL="91437" marR="91437" marT="45699" marB="45699">
                    <a:solidFill>
                      <a:schemeClr val="accent1">
                        <a:lumMod val="40000"/>
                        <a:lumOff val="60000"/>
                      </a:schemeClr>
                    </a:solidFill>
                  </a:tcPr>
                </a:tc>
              </a:tr>
              <a:tr h="930991">
                <a:tc rowSpan="3">
                  <a:txBody>
                    <a:bodyPr/>
                    <a:lstStyle/>
                    <a:p>
                      <a:pPr algn="l"/>
                      <a:r>
                        <a:rPr kumimoji="1" lang="ja-JP" altLang="en-US" sz="2200" b="1" dirty="0" smtClean="0">
                          <a:solidFill>
                            <a:schemeClr val="bg1"/>
                          </a:solidFill>
                          <a:latin typeface="+mj-ea"/>
                          <a:ea typeface="+mj-ea"/>
                        </a:rPr>
                        <a:t>負傷又は疾病の可能性の度合</a:t>
                      </a:r>
                      <a:endParaRPr kumimoji="1" lang="ja-JP" altLang="en-US" sz="2200" b="1" dirty="0">
                        <a:solidFill>
                          <a:schemeClr val="bg1"/>
                        </a:solidFill>
                        <a:latin typeface="+mj-ea"/>
                        <a:ea typeface="+mj-ea"/>
                      </a:endParaRPr>
                    </a:p>
                  </a:txBody>
                  <a:tcPr marL="91437" marR="91437" marT="45699" marB="45699">
                    <a:solidFill>
                      <a:srgbClr val="0070C0"/>
                    </a:solidFill>
                  </a:tcPr>
                </a:tc>
                <a:tc>
                  <a:txBody>
                    <a:bodyPr/>
                    <a:lstStyle/>
                    <a:p>
                      <a:pPr algn="l"/>
                      <a:r>
                        <a:rPr kumimoji="1" lang="ja-JP" altLang="en-US" sz="2200" b="1" dirty="0" smtClean="0">
                          <a:latin typeface="+mj-ea"/>
                          <a:ea typeface="+mj-ea"/>
                        </a:rPr>
                        <a:t> 高いか、</a:t>
                      </a:r>
                      <a:endParaRPr kumimoji="1" lang="en-US" altLang="ja-JP" sz="2200" b="1" dirty="0" smtClean="0">
                        <a:latin typeface="+mj-ea"/>
                        <a:ea typeface="+mj-ea"/>
                      </a:endParaRPr>
                    </a:p>
                    <a:p>
                      <a:pPr algn="r"/>
                      <a:r>
                        <a:rPr kumimoji="1" lang="ja-JP" altLang="en-US" sz="2200" b="1" dirty="0" smtClean="0">
                          <a:latin typeface="+mj-ea"/>
                          <a:ea typeface="+mj-ea"/>
                        </a:rPr>
                        <a:t>比較的高い　</a:t>
                      </a:r>
                      <a:r>
                        <a:rPr kumimoji="1" lang="en-US" altLang="ja-JP" sz="2200" b="1" dirty="0" smtClean="0">
                          <a:latin typeface="+mj-ea"/>
                          <a:ea typeface="+mj-ea"/>
                        </a:rPr>
                        <a:t>×</a:t>
                      </a:r>
                      <a:endParaRPr kumimoji="1" lang="ja-JP" altLang="en-US" sz="2200" b="1" dirty="0">
                        <a:latin typeface="+mj-ea"/>
                        <a:ea typeface="+mj-ea"/>
                      </a:endParaRPr>
                    </a:p>
                  </a:txBody>
                  <a:tcPr marL="91437" marR="91437" marT="45699" marB="45699">
                    <a:solidFill>
                      <a:schemeClr val="accent1">
                        <a:lumMod val="40000"/>
                        <a:lumOff val="60000"/>
                      </a:schemeClr>
                    </a:solidFill>
                  </a:tcPr>
                </a:tc>
                <a:tc>
                  <a:txBody>
                    <a:bodyPr/>
                    <a:lstStyle/>
                    <a:p>
                      <a:pPr marL="355600" indent="-355600" algn="ctr" rtl="0" eaLnBrk="1" latinLnBrk="0" hangingPunct="1"/>
                      <a:r>
                        <a:rPr kumimoji="1" lang="en-US" altLang="ja-JP" sz="2200" b="1" kern="1200" dirty="0" smtClean="0">
                          <a:solidFill>
                            <a:schemeClr val="dk1"/>
                          </a:solidFill>
                          <a:latin typeface="+mj-ea"/>
                          <a:ea typeface="+mj-ea"/>
                          <a:cs typeface="+mn-cs"/>
                        </a:rPr>
                        <a:t>Ⅲ</a:t>
                      </a:r>
                      <a:endParaRPr kumimoji="1" lang="ja-JP" altLang="en-US" sz="2200" b="1" kern="1200" dirty="0" smtClean="0">
                        <a:solidFill>
                          <a:schemeClr val="dk1"/>
                        </a:solidFill>
                        <a:latin typeface="+mj-ea"/>
                        <a:ea typeface="+mj-ea"/>
                        <a:cs typeface="+mn-cs"/>
                      </a:endParaRPr>
                    </a:p>
                  </a:txBody>
                  <a:tcPr marL="91437" marR="91437" marT="45699" marB="45699" anchor="ctr">
                    <a:solidFill>
                      <a:srgbClr val="FFCCFF"/>
                    </a:solidFill>
                  </a:tcPr>
                </a:tc>
                <a:tc>
                  <a:txBody>
                    <a:bodyPr/>
                    <a:lstStyle/>
                    <a:p>
                      <a:pPr marL="355600" indent="-355600" algn="ctr" rtl="0" eaLnBrk="1" latinLnBrk="0" hangingPunct="1"/>
                      <a:r>
                        <a:rPr kumimoji="1" lang="en-US" altLang="ja-JP" sz="2200" b="1" kern="1200" dirty="0" smtClean="0">
                          <a:solidFill>
                            <a:schemeClr val="dk1"/>
                          </a:solidFill>
                          <a:latin typeface="+mj-ea"/>
                          <a:ea typeface="+mj-ea"/>
                          <a:cs typeface="+mn-cs"/>
                        </a:rPr>
                        <a:t>Ⅲ</a:t>
                      </a:r>
                      <a:endParaRPr kumimoji="1" lang="ja-JP" altLang="en-US" sz="2200" b="1" kern="1200" dirty="0" smtClean="0">
                        <a:solidFill>
                          <a:schemeClr val="dk1"/>
                        </a:solidFill>
                        <a:latin typeface="+mj-ea"/>
                        <a:ea typeface="+mj-ea"/>
                        <a:cs typeface="+mn-cs"/>
                      </a:endParaRPr>
                    </a:p>
                  </a:txBody>
                  <a:tcPr marL="91437" marR="91437" marT="45699" marB="45699" anchor="ctr">
                    <a:solidFill>
                      <a:srgbClr val="FFCCFF"/>
                    </a:solidFill>
                  </a:tcPr>
                </a:tc>
                <a:tc>
                  <a:txBody>
                    <a:bodyPr/>
                    <a:lstStyle/>
                    <a:p>
                      <a:pPr marL="355600" indent="-355600" algn="ctr" rtl="0" eaLnBrk="1" latinLnBrk="0" hangingPunct="1"/>
                      <a:r>
                        <a:rPr kumimoji="1" lang="en-US" altLang="ja-JP" sz="2200" b="1" kern="1200" dirty="0" smtClean="0">
                          <a:solidFill>
                            <a:schemeClr val="dk1"/>
                          </a:solidFill>
                          <a:latin typeface="+mj-ea"/>
                          <a:ea typeface="+mj-ea"/>
                          <a:cs typeface="+mn-cs"/>
                        </a:rPr>
                        <a:t>Ⅱ</a:t>
                      </a:r>
                      <a:endParaRPr kumimoji="1" lang="ja-JP" altLang="en-US" sz="2200" b="1" kern="1200" dirty="0" smtClean="0">
                        <a:solidFill>
                          <a:schemeClr val="dk1"/>
                        </a:solidFill>
                        <a:latin typeface="+mj-ea"/>
                        <a:ea typeface="+mj-ea"/>
                        <a:cs typeface="+mn-cs"/>
                      </a:endParaRPr>
                    </a:p>
                  </a:txBody>
                  <a:tcPr marL="91437" marR="91437" marT="45699" marB="45699" anchor="ctr">
                    <a:solidFill>
                      <a:srgbClr val="FFFFCC"/>
                    </a:solidFill>
                  </a:tcPr>
                </a:tc>
              </a:tr>
              <a:tr h="811083">
                <a:tc vMerge="1">
                  <a:txBody>
                    <a:bodyPr/>
                    <a:lstStyle/>
                    <a:p>
                      <a:pPr algn="ctr"/>
                      <a:endParaRPr kumimoji="1" lang="ja-JP" altLang="en-US" sz="2400" b="1" dirty="0">
                        <a:latin typeface="ＭＳ ゴシック" pitchFamily="49" charset="-128"/>
                        <a:ea typeface="ＭＳ ゴシック" pitchFamily="49" charset="-128"/>
                      </a:endParaRPr>
                    </a:p>
                  </a:txBody>
                  <a:tcPr/>
                </a:tc>
                <a:tc>
                  <a:txBody>
                    <a:bodyPr/>
                    <a:lstStyle/>
                    <a:p>
                      <a:pPr algn="l"/>
                      <a:r>
                        <a:rPr kumimoji="1" lang="ja-JP" altLang="en-US" sz="2200" b="1" dirty="0" smtClean="0">
                          <a:latin typeface="+mj-ea"/>
                          <a:ea typeface="+mj-ea"/>
                        </a:rPr>
                        <a:t> 可能性がある</a:t>
                      </a:r>
                      <a:endParaRPr kumimoji="1" lang="en-US" altLang="ja-JP" sz="2200" b="1" dirty="0" smtClean="0">
                        <a:latin typeface="+mj-ea"/>
                        <a:ea typeface="+mj-ea"/>
                      </a:endParaRPr>
                    </a:p>
                    <a:p>
                      <a:pPr algn="r"/>
                      <a:r>
                        <a:rPr kumimoji="1" lang="ja-JP" altLang="en-US" sz="2200" b="1" dirty="0" smtClean="0">
                          <a:latin typeface="+mj-ea"/>
                          <a:ea typeface="+mj-ea"/>
                        </a:rPr>
                        <a:t>△</a:t>
                      </a:r>
                      <a:endParaRPr kumimoji="1" lang="ja-JP" altLang="en-US" sz="2200" b="1" dirty="0">
                        <a:latin typeface="+mj-ea"/>
                        <a:ea typeface="+mj-ea"/>
                      </a:endParaRPr>
                    </a:p>
                  </a:txBody>
                  <a:tcPr marL="91437" marR="91437" marT="45699" marB="45699">
                    <a:solidFill>
                      <a:schemeClr val="accent1">
                        <a:lumMod val="40000"/>
                        <a:lumOff val="60000"/>
                      </a:schemeClr>
                    </a:solidFill>
                  </a:tcPr>
                </a:tc>
                <a:tc>
                  <a:txBody>
                    <a:bodyPr/>
                    <a:lstStyle/>
                    <a:p>
                      <a:pPr marL="355600" indent="-355600" algn="ctr" rtl="0" eaLnBrk="1" latinLnBrk="0" hangingPunct="1"/>
                      <a:r>
                        <a:rPr kumimoji="1" lang="en-US" altLang="ja-JP" sz="2200" b="1" kern="1200" dirty="0" smtClean="0">
                          <a:solidFill>
                            <a:schemeClr val="dk1"/>
                          </a:solidFill>
                          <a:latin typeface="+mj-ea"/>
                          <a:ea typeface="+mj-ea"/>
                          <a:cs typeface="+mn-cs"/>
                        </a:rPr>
                        <a:t>Ⅲ</a:t>
                      </a:r>
                      <a:endParaRPr kumimoji="1" lang="ja-JP" altLang="en-US" sz="2200" b="1" kern="1200" dirty="0" smtClean="0">
                        <a:solidFill>
                          <a:schemeClr val="dk1"/>
                        </a:solidFill>
                        <a:latin typeface="+mj-ea"/>
                        <a:ea typeface="+mj-ea"/>
                        <a:cs typeface="+mn-cs"/>
                      </a:endParaRPr>
                    </a:p>
                  </a:txBody>
                  <a:tcPr marL="91437" marR="91437" marT="45699" marB="45699" anchor="ctr">
                    <a:solidFill>
                      <a:srgbClr val="FFCCFF"/>
                    </a:solidFill>
                  </a:tcPr>
                </a:tc>
                <a:tc>
                  <a:txBody>
                    <a:bodyPr/>
                    <a:lstStyle/>
                    <a:p>
                      <a:pPr marL="355600" indent="-355600" algn="ctr" rtl="0" eaLnBrk="1" latinLnBrk="0" hangingPunct="1"/>
                      <a:r>
                        <a:rPr kumimoji="1" lang="en-US" altLang="ja-JP" sz="2200" b="1" kern="1200" dirty="0" smtClean="0">
                          <a:solidFill>
                            <a:schemeClr val="dk1"/>
                          </a:solidFill>
                          <a:latin typeface="+mj-ea"/>
                          <a:ea typeface="+mj-ea"/>
                          <a:cs typeface="+mn-cs"/>
                        </a:rPr>
                        <a:t>Ⅱ</a:t>
                      </a:r>
                      <a:endParaRPr kumimoji="1" lang="ja-JP" altLang="en-US" sz="2200" b="1" kern="1200" dirty="0" smtClean="0">
                        <a:solidFill>
                          <a:schemeClr val="dk1"/>
                        </a:solidFill>
                        <a:latin typeface="+mj-ea"/>
                        <a:ea typeface="+mj-ea"/>
                        <a:cs typeface="+mn-cs"/>
                      </a:endParaRPr>
                    </a:p>
                  </a:txBody>
                  <a:tcPr marL="91437" marR="91437" marT="45699" marB="45699" anchor="ctr">
                    <a:solidFill>
                      <a:srgbClr val="FFFFCC"/>
                    </a:solidFill>
                  </a:tcPr>
                </a:tc>
                <a:tc>
                  <a:txBody>
                    <a:bodyPr/>
                    <a:lstStyle/>
                    <a:p>
                      <a:pPr marL="355600" indent="-355600" algn="ctr" rtl="0" eaLnBrk="1" latinLnBrk="0" hangingPunct="1"/>
                      <a:r>
                        <a:rPr kumimoji="1" lang="en-US" altLang="ja-JP" sz="2200" b="1" kern="1200" dirty="0" smtClean="0">
                          <a:solidFill>
                            <a:schemeClr val="dk1"/>
                          </a:solidFill>
                          <a:latin typeface="+mj-ea"/>
                          <a:ea typeface="+mj-ea"/>
                          <a:cs typeface="+mn-cs"/>
                        </a:rPr>
                        <a:t>Ⅰ</a:t>
                      </a:r>
                      <a:endParaRPr kumimoji="1" lang="ja-JP" altLang="en-US" sz="2200" b="1" kern="1200" dirty="0" smtClean="0">
                        <a:solidFill>
                          <a:schemeClr val="dk1"/>
                        </a:solidFill>
                        <a:latin typeface="+mj-ea"/>
                        <a:ea typeface="+mj-ea"/>
                        <a:cs typeface="+mn-cs"/>
                      </a:endParaRPr>
                    </a:p>
                  </a:txBody>
                  <a:tcPr marL="91437" marR="91437" marT="45699" marB="45699" anchor="ctr">
                    <a:solidFill>
                      <a:srgbClr val="CCCCFF"/>
                    </a:solidFill>
                  </a:tcPr>
                </a:tc>
              </a:tr>
              <a:tr h="811083">
                <a:tc vMerge="1">
                  <a:txBody>
                    <a:bodyPr/>
                    <a:lstStyle/>
                    <a:p>
                      <a:pPr algn="ctr"/>
                      <a:endParaRPr kumimoji="1" lang="ja-JP" altLang="en-US" sz="2400" b="1" dirty="0">
                        <a:latin typeface="ＭＳ ゴシック" pitchFamily="49" charset="-128"/>
                        <a:ea typeface="ＭＳ ゴシック" pitchFamily="49" charset="-128"/>
                      </a:endParaRPr>
                    </a:p>
                  </a:txBody>
                  <a:tcPr/>
                </a:tc>
                <a:tc>
                  <a:txBody>
                    <a:bodyPr/>
                    <a:lstStyle/>
                    <a:p>
                      <a:pPr algn="l"/>
                      <a:r>
                        <a:rPr kumimoji="1" lang="ja-JP" altLang="en-US" sz="2200" b="1" dirty="0" smtClean="0">
                          <a:latin typeface="+mj-ea"/>
                          <a:ea typeface="+mj-ea"/>
                        </a:rPr>
                        <a:t> ほとんどない</a:t>
                      </a:r>
                      <a:endParaRPr kumimoji="1" lang="en-US" altLang="ja-JP" sz="2200" b="1" dirty="0" smtClean="0">
                        <a:latin typeface="+mj-ea"/>
                        <a:ea typeface="+mj-ea"/>
                      </a:endParaRPr>
                    </a:p>
                    <a:p>
                      <a:pPr algn="r"/>
                      <a:r>
                        <a:rPr kumimoji="1" lang="ja-JP" altLang="en-US" sz="2200" b="1" dirty="0" smtClean="0">
                          <a:latin typeface="+mj-ea"/>
                          <a:ea typeface="+mj-ea"/>
                        </a:rPr>
                        <a:t>○</a:t>
                      </a:r>
                      <a:endParaRPr kumimoji="1" lang="ja-JP" altLang="en-US" sz="2200" b="1" dirty="0">
                        <a:latin typeface="+mj-ea"/>
                        <a:ea typeface="+mj-ea"/>
                      </a:endParaRPr>
                    </a:p>
                  </a:txBody>
                  <a:tcPr marL="91437" marR="91437" marT="45699" marB="45699">
                    <a:solidFill>
                      <a:schemeClr val="accent1">
                        <a:lumMod val="40000"/>
                        <a:lumOff val="60000"/>
                      </a:schemeClr>
                    </a:solidFill>
                  </a:tcPr>
                </a:tc>
                <a:tc>
                  <a:txBody>
                    <a:bodyPr/>
                    <a:lstStyle/>
                    <a:p>
                      <a:pPr marL="355600" indent="-355600" algn="ctr" rtl="0" eaLnBrk="1" latinLnBrk="0" hangingPunct="1"/>
                      <a:r>
                        <a:rPr kumimoji="1" lang="en-US" altLang="ja-JP" sz="2200" b="1" kern="1200" dirty="0" smtClean="0">
                          <a:solidFill>
                            <a:schemeClr val="dk1"/>
                          </a:solidFill>
                          <a:latin typeface="+mj-ea"/>
                          <a:ea typeface="+mj-ea"/>
                          <a:cs typeface="+mn-cs"/>
                        </a:rPr>
                        <a:t>Ⅱ</a:t>
                      </a:r>
                      <a:endParaRPr kumimoji="1" lang="ja-JP" altLang="en-US" sz="2200" b="1" kern="1200" dirty="0" smtClean="0">
                        <a:solidFill>
                          <a:schemeClr val="dk1"/>
                        </a:solidFill>
                        <a:latin typeface="+mj-ea"/>
                        <a:ea typeface="+mj-ea"/>
                        <a:cs typeface="+mn-cs"/>
                      </a:endParaRPr>
                    </a:p>
                  </a:txBody>
                  <a:tcPr marL="91437" marR="91437" marT="45699" marB="45699" anchor="ctr">
                    <a:solidFill>
                      <a:srgbClr val="FFFFCC"/>
                    </a:solidFill>
                  </a:tcPr>
                </a:tc>
                <a:tc>
                  <a:txBody>
                    <a:bodyPr/>
                    <a:lstStyle/>
                    <a:p>
                      <a:pPr marL="355600" indent="-355600" algn="ctr" rtl="0" eaLnBrk="1" latinLnBrk="0" hangingPunct="1"/>
                      <a:r>
                        <a:rPr kumimoji="1" lang="en-US" altLang="ja-JP" sz="2200" b="1" kern="1200" dirty="0" smtClean="0">
                          <a:solidFill>
                            <a:schemeClr val="dk1"/>
                          </a:solidFill>
                          <a:latin typeface="+mj-ea"/>
                          <a:ea typeface="+mj-ea"/>
                          <a:cs typeface="+mn-cs"/>
                        </a:rPr>
                        <a:t>Ⅰ</a:t>
                      </a:r>
                      <a:endParaRPr kumimoji="1" lang="ja-JP" altLang="en-US" sz="2200" b="1" kern="1200" dirty="0" smtClean="0">
                        <a:solidFill>
                          <a:schemeClr val="dk1"/>
                        </a:solidFill>
                        <a:latin typeface="+mj-ea"/>
                        <a:ea typeface="+mj-ea"/>
                        <a:cs typeface="+mn-cs"/>
                      </a:endParaRPr>
                    </a:p>
                  </a:txBody>
                  <a:tcPr marL="91437" marR="91437" marT="45699" marB="45699" anchor="ctr">
                    <a:solidFill>
                      <a:srgbClr val="CCCCFF"/>
                    </a:solidFill>
                  </a:tcPr>
                </a:tc>
                <a:tc>
                  <a:txBody>
                    <a:bodyPr/>
                    <a:lstStyle/>
                    <a:p>
                      <a:pPr marL="355600" indent="-355600" algn="ctr" rtl="0" eaLnBrk="1" latinLnBrk="0" hangingPunct="1"/>
                      <a:r>
                        <a:rPr kumimoji="1" lang="en-US" altLang="ja-JP" sz="2200" b="1" kern="1200" dirty="0" smtClean="0">
                          <a:solidFill>
                            <a:schemeClr val="dk1"/>
                          </a:solidFill>
                          <a:latin typeface="+mj-ea"/>
                          <a:ea typeface="+mj-ea"/>
                          <a:cs typeface="+mn-cs"/>
                        </a:rPr>
                        <a:t>Ⅰ</a:t>
                      </a:r>
                      <a:endParaRPr kumimoji="1" lang="ja-JP" altLang="en-US" sz="2200" b="1" kern="1200" dirty="0" smtClean="0">
                        <a:solidFill>
                          <a:schemeClr val="dk1"/>
                        </a:solidFill>
                        <a:latin typeface="+mj-ea"/>
                        <a:ea typeface="+mj-ea"/>
                        <a:cs typeface="+mn-cs"/>
                      </a:endParaRPr>
                    </a:p>
                  </a:txBody>
                  <a:tcPr marL="91437" marR="91437" marT="45699" marB="45699" anchor="ctr">
                    <a:solidFill>
                      <a:srgbClr val="CCCCFF"/>
                    </a:solidFill>
                  </a:tcPr>
                </a:tc>
              </a:tr>
            </a:tbl>
          </a:graphicData>
        </a:graphic>
      </p:graphicFrame>
      <p:cxnSp>
        <p:nvCxnSpPr>
          <p:cNvPr id="7" name="直線コネクタ 6"/>
          <p:cNvCxnSpPr/>
          <p:nvPr/>
        </p:nvCxnSpPr>
        <p:spPr>
          <a:xfrm>
            <a:off x="611187" y="1484784"/>
            <a:ext cx="3600773" cy="12961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45</a:t>
            </a:fld>
            <a:endParaRPr lang="ja-JP" altLang="en-US" dirty="0"/>
          </a:p>
        </p:txBody>
      </p:sp>
    </p:spTree>
    <p:extLst>
      <p:ext uri="{BB962C8B-B14F-4D97-AF65-F5344CB8AC3E}">
        <p14:creationId xmlns:p14="http://schemas.microsoft.com/office/powerpoint/2010/main" val="2190601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サブタイトル 2"/>
          <p:cNvSpPr txBox="1">
            <a:spLocks/>
          </p:cNvSpPr>
          <p:nvPr/>
        </p:nvSpPr>
        <p:spPr bwMode="auto">
          <a:xfrm>
            <a:off x="467544" y="692696"/>
            <a:ext cx="7992888" cy="576262"/>
          </a:xfrm>
          <a:prstGeom prst="rect">
            <a:avLst/>
          </a:prstGeom>
          <a:solidFill>
            <a:srgbClr val="99FF33"/>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buClrTx/>
              <a:buSzTx/>
              <a:buFontTx/>
              <a:buNone/>
            </a:pPr>
            <a:r>
              <a:rPr lang="ja-JP" altLang="en-US" sz="2800" b="1" dirty="0">
                <a:solidFill>
                  <a:srgbClr val="000099"/>
                </a:solidFill>
                <a:latin typeface="Calibri" pitchFamily="34" charset="0"/>
                <a:ea typeface="ＭＳ Ｐゴシック" pitchFamily="50" charset="-128"/>
              </a:rPr>
              <a:t>（</a:t>
            </a:r>
            <a:r>
              <a:rPr lang="en-US" altLang="ja-JP" sz="2800" b="1" dirty="0">
                <a:solidFill>
                  <a:srgbClr val="000099"/>
                </a:solidFill>
                <a:latin typeface="Calibri" pitchFamily="34" charset="0"/>
                <a:ea typeface="ＭＳ Ｐゴシック" pitchFamily="50" charset="-128"/>
              </a:rPr>
              <a:t>4</a:t>
            </a:r>
            <a:r>
              <a:rPr lang="ja-JP" altLang="en-US" sz="2800" b="1" dirty="0">
                <a:solidFill>
                  <a:srgbClr val="000099"/>
                </a:solidFill>
                <a:latin typeface="Calibri" pitchFamily="34" charset="0"/>
                <a:ea typeface="ＭＳ Ｐゴシック" pitchFamily="50" charset="-128"/>
              </a:rPr>
              <a:t>） ﾘｽｸの程度に応じた措置（優先度の決定）</a:t>
            </a:r>
          </a:p>
        </p:txBody>
      </p:sp>
      <p:graphicFrame>
        <p:nvGraphicFramePr>
          <p:cNvPr id="5" name="表 4"/>
          <p:cNvGraphicFramePr>
            <a:graphicFrameLocks noGrp="1"/>
          </p:cNvGraphicFramePr>
          <p:nvPr>
            <p:extLst>
              <p:ext uri="{D42A27DB-BD31-4B8C-83A1-F6EECF244321}">
                <p14:modId xmlns:p14="http://schemas.microsoft.com/office/powerpoint/2010/main" val="2278292787"/>
              </p:ext>
            </p:extLst>
          </p:nvPr>
        </p:nvGraphicFramePr>
        <p:xfrm>
          <a:off x="467544" y="1628800"/>
          <a:ext cx="8065270" cy="4754549"/>
        </p:xfrm>
        <a:graphic>
          <a:graphicData uri="http://schemas.openxmlformats.org/drawingml/2006/table">
            <a:tbl>
              <a:tblPr firstRow="1" bandRow="1">
                <a:tableStyleId>{5C22544A-7EE6-4342-B048-85BDC9FD1C3A}</a:tableStyleId>
              </a:tblPr>
              <a:tblGrid>
                <a:gridCol w="1656184"/>
                <a:gridCol w="2664799"/>
                <a:gridCol w="3744287"/>
              </a:tblGrid>
              <a:tr h="792088">
                <a:tc>
                  <a:txBody>
                    <a:bodyPr/>
                    <a:lstStyle/>
                    <a:p>
                      <a:pPr algn="l"/>
                      <a:r>
                        <a:rPr kumimoji="1" lang="ja-JP" altLang="en-US" sz="2200" b="1" dirty="0" smtClean="0">
                          <a:solidFill>
                            <a:schemeClr val="bg1"/>
                          </a:solidFill>
                          <a:latin typeface="+mj-ea"/>
                          <a:ea typeface="+mj-ea"/>
                        </a:rPr>
                        <a:t>ﾘｽｸﾚﾍﾞﾙ</a:t>
                      </a:r>
                      <a:endParaRPr kumimoji="1" lang="en-US" altLang="ja-JP" sz="2200" b="1" dirty="0" smtClean="0">
                        <a:solidFill>
                          <a:schemeClr val="bg1"/>
                        </a:solidFill>
                        <a:latin typeface="+mj-ea"/>
                        <a:ea typeface="+mj-ea"/>
                      </a:endParaRPr>
                    </a:p>
                    <a:p>
                      <a:pPr algn="l"/>
                      <a:r>
                        <a:rPr kumimoji="1" lang="ja-JP" altLang="en-US" sz="2200" b="1" dirty="0" smtClean="0">
                          <a:solidFill>
                            <a:schemeClr val="bg1"/>
                          </a:solidFill>
                          <a:latin typeface="+mj-ea"/>
                          <a:ea typeface="+mj-ea"/>
                        </a:rPr>
                        <a:t>（優先度）</a:t>
                      </a:r>
                      <a:endParaRPr kumimoji="1" lang="ja-JP" altLang="en-US" sz="2200" b="1" dirty="0">
                        <a:solidFill>
                          <a:schemeClr val="bg1"/>
                        </a:solidFill>
                        <a:latin typeface="+mj-ea"/>
                        <a:ea typeface="+mj-ea"/>
                      </a:endParaRPr>
                    </a:p>
                  </a:txBody>
                  <a:tcPr marL="91437" marR="91437" marT="45721" marB="45721"/>
                </a:tc>
                <a:tc>
                  <a:txBody>
                    <a:bodyPr/>
                    <a:lstStyle/>
                    <a:p>
                      <a:pPr algn="ctr"/>
                      <a:r>
                        <a:rPr kumimoji="1" lang="ja-JP" altLang="en-US" sz="2200" b="1" kern="1200" dirty="0" smtClean="0">
                          <a:solidFill>
                            <a:schemeClr val="bg1"/>
                          </a:solidFill>
                          <a:latin typeface="+mj-ea"/>
                          <a:ea typeface="+mj-ea"/>
                          <a:cs typeface="+mn-cs"/>
                        </a:rPr>
                        <a:t>リスクの程度</a:t>
                      </a:r>
                    </a:p>
                  </a:txBody>
                  <a:tcPr marL="91437" marR="91437" marT="45721" marB="45721"/>
                </a:tc>
                <a:tc>
                  <a:txBody>
                    <a:bodyPr/>
                    <a:lstStyle/>
                    <a:p>
                      <a:pPr algn="ctr"/>
                      <a:r>
                        <a:rPr kumimoji="1" lang="ja-JP" altLang="en-US" sz="2200" b="1" dirty="0" smtClean="0">
                          <a:solidFill>
                            <a:schemeClr val="bg1"/>
                          </a:solidFill>
                          <a:latin typeface="+mj-ea"/>
                          <a:ea typeface="+mj-ea"/>
                        </a:rPr>
                        <a:t>対応措置</a:t>
                      </a:r>
                      <a:endParaRPr kumimoji="1" lang="ja-JP" altLang="en-US" sz="2200" b="1" dirty="0">
                        <a:solidFill>
                          <a:schemeClr val="bg1"/>
                        </a:solidFill>
                        <a:latin typeface="+mj-ea"/>
                        <a:ea typeface="+mj-ea"/>
                      </a:endParaRPr>
                    </a:p>
                  </a:txBody>
                  <a:tcPr marL="91437" marR="91437" marT="45721" marB="45721"/>
                </a:tc>
              </a:tr>
              <a:tr h="1432582">
                <a:tc>
                  <a:txBody>
                    <a:bodyPr/>
                    <a:lstStyle/>
                    <a:p>
                      <a:pPr algn="ctr"/>
                      <a:r>
                        <a:rPr kumimoji="1" lang="en-US" altLang="ja-JP" sz="2200" b="1" dirty="0" smtClean="0">
                          <a:solidFill>
                            <a:schemeClr val="bg1"/>
                          </a:solidFill>
                          <a:latin typeface="+mj-ea"/>
                          <a:ea typeface="+mj-ea"/>
                        </a:rPr>
                        <a:t>Ⅲ</a:t>
                      </a:r>
                      <a:endParaRPr kumimoji="1" lang="ja-JP" altLang="en-US" sz="2200" b="1" dirty="0">
                        <a:solidFill>
                          <a:schemeClr val="bg1"/>
                        </a:solidFill>
                        <a:latin typeface="+mj-ea"/>
                        <a:ea typeface="+mj-ea"/>
                      </a:endParaRPr>
                    </a:p>
                  </a:txBody>
                  <a:tcPr marL="91437" marR="91437" marT="45721" marB="45721" anchor="ctr">
                    <a:solidFill>
                      <a:srgbClr val="0070C0"/>
                    </a:solidFill>
                  </a:tcPr>
                </a:tc>
                <a:tc>
                  <a:txBody>
                    <a:bodyPr/>
                    <a:lstStyle/>
                    <a:p>
                      <a:pPr marL="0" indent="0" algn="l" rtl="0" eaLnBrk="1" latinLnBrk="0" hangingPunct="1"/>
                      <a:r>
                        <a:rPr kumimoji="1" lang="ja-JP" altLang="en-US" sz="2200" b="1" kern="1200" dirty="0" smtClean="0">
                          <a:solidFill>
                            <a:schemeClr val="dk1"/>
                          </a:solidFill>
                          <a:latin typeface="+mj-ea"/>
                          <a:ea typeface="+mj-ea"/>
                          <a:cs typeface="+mn-cs"/>
                        </a:rPr>
                        <a:t>直ちに解決すべき、又は重大なリスクあり</a:t>
                      </a:r>
                    </a:p>
                  </a:txBody>
                  <a:tcPr marL="91437" marR="91437" marT="45721" marB="45721" anchor="ctr">
                    <a:solidFill>
                      <a:srgbClr val="FFCCFF"/>
                    </a:solidFill>
                  </a:tcPr>
                </a:tc>
                <a:tc>
                  <a:txBody>
                    <a:bodyPr/>
                    <a:lstStyle/>
                    <a:p>
                      <a:pPr marL="95250" indent="-95250" algn="l" rtl="0" eaLnBrk="1" latinLnBrk="0" hangingPunct="1"/>
                      <a:r>
                        <a:rPr kumimoji="1" lang="ja-JP" altLang="en-US" sz="2200" b="1" kern="1200" dirty="0" smtClean="0">
                          <a:solidFill>
                            <a:schemeClr val="dk1"/>
                          </a:solidFill>
                          <a:latin typeface="+mj-ea"/>
                          <a:ea typeface="+mj-ea"/>
                          <a:cs typeface="+mn-cs"/>
                        </a:rPr>
                        <a:t>・措置を講ずるまで作業停止する必要あり</a:t>
                      </a:r>
                      <a:endParaRPr kumimoji="1" lang="en-US" altLang="ja-JP" sz="2200" b="1" kern="1200" dirty="0" smtClean="0">
                        <a:solidFill>
                          <a:schemeClr val="dk1"/>
                        </a:solidFill>
                        <a:latin typeface="+mj-ea"/>
                        <a:ea typeface="+mj-ea"/>
                        <a:cs typeface="+mn-cs"/>
                      </a:endParaRPr>
                    </a:p>
                    <a:p>
                      <a:pPr marL="95250" indent="-95250" algn="l" rtl="0" eaLnBrk="1" latinLnBrk="0" hangingPunct="1"/>
                      <a:r>
                        <a:rPr kumimoji="1" lang="ja-JP" altLang="en-US" sz="2200" b="1" kern="1200" dirty="0" smtClean="0">
                          <a:solidFill>
                            <a:schemeClr val="dk1"/>
                          </a:solidFill>
                          <a:latin typeface="+mj-ea"/>
                          <a:ea typeface="+mj-ea"/>
                          <a:cs typeface="+mn-cs"/>
                        </a:rPr>
                        <a:t>・十分な経営資源を投入する必要あり</a:t>
                      </a:r>
                    </a:p>
                  </a:txBody>
                  <a:tcPr marL="91437" marR="91437" marT="45721" marB="45721" anchor="ctr">
                    <a:solidFill>
                      <a:srgbClr val="FFCCFF"/>
                    </a:solidFill>
                  </a:tcPr>
                </a:tc>
              </a:tr>
              <a:tr h="1432582">
                <a:tc>
                  <a:txBody>
                    <a:bodyPr/>
                    <a:lstStyle/>
                    <a:p>
                      <a:pPr algn="ctr"/>
                      <a:r>
                        <a:rPr kumimoji="1" lang="en-US" altLang="ja-JP" sz="2200" b="1" dirty="0" smtClean="0">
                          <a:solidFill>
                            <a:schemeClr val="bg1"/>
                          </a:solidFill>
                          <a:latin typeface="+mj-ea"/>
                          <a:ea typeface="+mj-ea"/>
                        </a:rPr>
                        <a:t>Ⅱ</a:t>
                      </a:r>
                      <a:endParaRPr kumimoji="1" lang="ja-JP" altLang="en-US" sz="2200" b="1" dirty="0">
                        <a:solidFill>
                          <a:schemeClr val="bg1"/>
                        </a:solidFill>
                        <a:latin typeface="+mj-ea"/>
                        <a:ea typeface="+mj-ea"/>
                      </a:endParaRPr>
                    </a:p>
                  </a:txBody>
                  <a:tcPr marL="91437" marR="91437" marT="45721" marB="45721" anchor="ctr">
                    <a:solidFill>
                      <a:srgbClr val="0070C0"/>
                    </a:solidFill>
                  </a:tcPr>
                </a:tc>
                <a:tc>
                  <a:txBody>
                    <a:bodyPr/>
                    <a:lstStyle/>
                    <a:p>
                      <a:pPr marL="0" indent="0" algn="l" rtl="0" eaLnBrk="1" latinLnBrk="0" hangingPunct="1"/>
                      <a:r>
                        <a:rPr kumimoji="1" lang="ja-JP" altLang="en-US" sz="2200" b="1" kern="1200" dirty="0" smtClean="0">
                          <a:solidFill>
                            <a:schemeClr val="dk1"/>
                          </a:solidFill>
                          <a:latin typeface="+mj-ea"/>
                          <a:ea typeface="+mj-ea"/>
                          <a:cs typeface="+mn-cs"/>
                        </a:rPr>
                        <a:t>速やかにリスク低減措置を講ずる必要のあるリスクあり</a:t>
                      </a:r>
                    </a:p>
                  </a:txBody>
                  <a:tcPr marL="91437" marR="91437" marT="45721" marB="45721" anchor="ctr">
                    <a:solidFill>
                      <a:srgbClr val="FFFFCC"/>
                    </a:solidFill>
                  </a:tcPr>
                </a:tc>
                <a:tc>
                  <a:txBody>
                    <a:bodyPr/>
                    <a:lstStyle/>
                    <a:p>
                      <a:pPr marL="95250" indent="-95250" algn="l" rtl="0" eaLnBrk="1" latinLnBrk="0" hangingPunct="1"/>
                      <a:r>
                        <a:rPr kumimoji="1" lang="ja-JP" altLang="en-US" sz="2200" b="1" kern="1200" dirty="0" smtClean="0">
                          <a:solidFill>
                            <a:schemeClr val="dk1"/>
                          </a:solidFill>
                          <a:latin typeface="+mj-ea"/>
                          <a:ea typeface="+mj-ea"/>
                          <a:cs typeface="+mn-cs"/>
                        </a:rPr>
                        <a:t>・措置を講ずるまで作業を行わないことが望ましい</a:t>
                      </a:r>
                      <a:endParaRPr kumimoji="1" lang="en-US" altLang="ja-JP" sz="2200" b="1" kern="1200" dirty="0" smtClean="0">
                        <a:solidFill>
                          <a:schemeClr val="dk1"/>
                        </a:solidFill>
                        <a:latin typeface="+mj-ea"/>
                        <a:ea typeface="+mj-ea"/>
                        <a:cs typeface="+mn-cs"/>
                      </a:endParaRPr>
                    </a:p>
                    <a:p>
                      <a:pPr marL="95250" indent="-95250" algn="l" rtl="0" eaLnBrk="1" latinLnBrk="0" hangingPunct="1"/>
                      <a:r>
                        <a:rPr kumimoji="1" lang="ja-JP" altLang="en-US" sz="2200" b="1" kern="1200" dirty="0" smtClean="0">
                          <a:solidFill>
                            <a:schemeClr val="dk1"/>
                          </a:solidFill>
                          <a:latin typeface="+mj-ea"/>
                          <a:ea typeface="+mj-ea"/>
                          <a:cs typeface="+mn-cs"/>
                        </a:rPr>
                        <a:t>・優先的に経営資源を投入する必要</a:t>
                      </a:r>
                    </a:p>
                  </a:txBody>
                  <a:tcPr marL="91437" marR="91437" marT="45721" marB="45721" anchor="ctr">
                    <a:solidFill>
                      <a:srgbClr val="FFFFCC"/>
                    </a:solidFill>
                  </a:tcPr>
                </a:tc>
              </a:tr>
              <a:tr h="1097297">
                <a:tc>
                  <a:txBody>
                    <a:bodyPr/>
                    <a:lstStyle/>
                    <a:p>
                      <a:pPr algn="ctr"/>
                      <a:r>
                        <a:rPr kumimoji="1" lang="en-US" altLang="ja-JP" sz="2200" b="1" dirty="0" smtClean="0">
                          <a:solidFill>
                            <a:schemeClr val="bg1"/>
                          </a:solidFill>
                          <a:latin typeface="+mj-ea"/>
                          <a:ea typeface="+mj-ea"/>
                        </a:rPr>
                        <a:t>Ⅰ</a:t>
                      </a:r>
                      <a:endParaRPr kumimoji="1" lang="ja-JP" altLang="en-US" sz="2200" b="1" dirty="0">
                        <a:solidFill>
                          <a:schemeClr val="bg1"/>
                        </a:solidFill>
                        <a:latin typeface="+mj-ea"/>
                        <a:ea typeface="+mj-ea"/>
                      </a:endParaRPr>
                    </a:p>
                  </a:txBody>
                  <a:tcPr marL="91437" marR="91437" marT="45721" marB="45721" anchor="ctr">
                    <a:solidFill>
                      <a:srgbClr val="0070C0"/>
                    </a:solidFill>
                  </a:tcPr>
                </a:tc>
                <a:tc>
                  <a:txBody>
                    <a:bodyPr/>
                    <a:lstStyle/>
                    <a:p>
                      <a:pPr marL="0" indent="0" algn="l" rtl="0" eaLnBrk="1" latinLnBrk="0" hangingPunct="1"/>
                      <a:r>
                        <a:rPr kumimoji="1" lang="ja-JP" altLang="en-US" sz="2200" b="1" kern="1200" dirty="0" smtClean="0">
                          <a:solidFill>
                            <a:schemeClr val="dk1"/>
                          </a:solidFill>
                          <a:latin typeface="+mj-ea"/>
                          <a:ea typeface="+mj-ea"/>
                          <a:cs typeface="+mn-cs"/>
                        </a:rPr>
                        <a:t>必要に応じてリスク低減措置を実施すべきリスクあり</a:t>
                      </a:r>
                    </a:p>
                  </a:txBody>
                  <a:tcPr marL="91437" marR="91437" marT="45721" marB="45721" anchor="ctr">
                    <a:solidFill>
                      <a:srgbClr val="CCCCFF"/>
                    </a:solidFill>
                  </a:tcPr>
                </a:tc>
                <a:tc>
                  <a:txBody>
                    <a:bodyPr/>
                    <a:lstStyle/>
                    <a:p>
                      <a:pPr marL="95250" indent="-95250" algn="l" rtl="0" eaLnBrk="1" latinLnBrk="0" hangingPunct="1"/>
                      <a:r>
                        <a:rPr kumimoji="1" lang="ja-JP" altLang="en-US" sz="2200" b="1" kern="1200" dirty="0" smtClean="0">
                          <a:solidFill>
                            <a:schemeClr val="dk1"/>
                          </a:solidFill>
                          <a:latin typeface="+mj-ea"/>
                          <a:ea typeface="+mj-ea"/>
                          <a:cs typeface="+mn-cs"/>
                        </a:rPr>
                        <a:t>・必要に応じてリスク低減措置実施</a:t>
                      </a:r>
                    </a:p>
                  </a:txBody>
                  <a:tcPr marL="91437" marR="91437" marT="45721" marB="45721" anchor="ctr">
                    <a:solidFill>
                      <a:srgbClr val="CCCCFF"/>
                    </a:solidFill>
                  </a:tcPr>
                </a:tc>
              </a:tr>
            </a:tbl>
          </a:graphicData>
        </a:graphic>
      </p:graphicFrame>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46</a:t>
            </a:fld>
            <a:endParaRPr lang="ja-JP" altLang="en-US" dirty="0"/>
          </a:p>
        </p:txBody>
      </p:sp>
    </p:spTree>
    <p:extLst>
      <p:ext uri="{BB962C8B-B14F-4D97-AF65-F5344CB8AC3E}">
        <p14:creationId xmlns:p14="http://schemas.microsoft.com/office/powerpoint/2010/main" val="3630416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158750" y="836712"/>
            <a:ext cx="8661722"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963" name="サブタイトル 2"/>
          <p:cNvSpPr txBox="1">
            <a:spLocks/>
          </p:cNvSpPr>
          <p:nvPr/>
        </p:nvSpPr>
        <p:spPr bwMode="auto">
          <a:xfrm>
            <a:off x="158750" y="116632"/>
            <a:ext cx="8733730" cy="576262"/>
          </a:xfrm>
          <a:prstGeom prst="rect">
            <a:avLst/>
          </a:prstGeom>
          <a:solidFill>
            <a:srgbClr val="FFFF00"/>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2800" b="1" dirty="0">
                <a:solidFill>
                  <a:srgbClr val="000099"/>
                </a:solidFill>
                <a:latin typeface="Calibri" pitchFamily="34" charset="0"/>
                <a:ea typeface="ＭＳ Ｐゴシック" pitchFamily="50" charset="-128"/>
              </a:rPr>
              <a:t>３　リスク低減措置の検討</a:t>
            </a:r>
          </a:p>
        </p:txBody>
      </p:sp>
      <p:sp>
        <p:nvSpPr>
          <p:cNvPr id="34" name="正方形/長方形 33"/>
          <p:cNvSpPr/>
          <p:nvPr/>
        </p:nvSpPr>
        <p:spPr>
          <a:xfrm>
            <a:off x="288130" y="1160463"/>
            <a:ext cx="8532341" cy="3996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4" name="下矢印 13"/>
          <p:cNvSpPr/>
          <p:nvPr/>
        </p:nvSpPr>
        <p:spPr>
          <a:xfrm>
            <a:off x="3461644" y="1916832"/>
            <a:ext cx="1295400" cy="288925"/>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5" name="テキスト ボックス 14"/>
          <p:cNvSpPr txBox="1"/>
          <p:nvPr/>
        </p:nvSpPr>
        <p:spPr>
          <a:xfrm>
            <a:off x="1184719" y="1247775"/>
            <a:ext cx="5473700" cy="523875"/>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a:defRPr/>
            </a:pPr>
            <a:r>
              <a:rPr lang="ja-JP" altLang="en-US" sz="2600" b="1" dirty="0">
                <a:solidFill>
                  <a:srgbClr val="002060"/>
                </a:solidFill>
                <a:latin typeface="ＭＳ Ｐゴシック" pitchFamily="50" charset="-128"/>
                <a:ea typeface="ＭＳ" charset="-128"/>
              </a:rPr>
              <a:t>①　本質的対策</a:t>
            </a:r>
            <a:endParaRPr lang="en-US" altLang="ja-JP" sz="2600" b="1" dirty="0">
              <a:latin typeface="HGP明朝E" pitchFamily="18" charset="-128"/>
              <a:ea typeface="HGP明朝E" pitchFamily="18" charset="-128"/>
            </a:endParaRPr>
          </a:p>
        </p:txBody>
      </p:sp>
      <p:sp>
        <p:nvSpPr>
          <p:cNvPr id="16" name="テキスト ボックス 15"/>
          <p:cNvSpPr txBox="1"/>
          <p:nvPr/>
        </p:nvSpPr>
        <p:spPr>
          <a:xfrm>
            <a:off x="1185863" y="2371726"/>
            <a:ext cx="5473700" cy="522287"/>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a:defRPr/>
            </a:pPr>
            <a:r>
              <a:rPr lang="ja-JP" altLang="en-US" sz="2600" b="1" dirty="0">
                <a:solidFill>
                  <a:srgbClr val="002060"/>
                </a:solidFill>
                <a:latin typeface="ＭＳ Ｐゴシック" pitchFamily="50" charset="-128"/>
                <a:ea typeface="ＭＳ" charset="-128"/>
              </a:rPr>
              <a:t>②　工学的対策</a:t>
            </a:r>
            <a:endParaRPr lang="en-US" altLang="ja-JP" sz="2600" b="1" dirty="0">
              <a:latin typeface="HGP明朝E" pitchFamily="18" charset="-128"/>
              <a:ea typeface="HGP明朝E" pitchFamily="18" charset="-128"/>
            </a:endParaRPr>
          </a:p>
        </p:txBody>
      </p:sp>
      <p:sp>
        <p:nvSpPr>
          <p:cNvPr id="10" name="テキスト ボックス 9"/>
          <p:cNvSpPr txBox="1"/>
          <p:nvPr/>
        </p:nvSpPr>
        <p:spPr>
          <a:xfrm>
            <a:off x="1185863" y="3490913"/>
            <a:ext cx="5473700" cy="523875"/>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a:defRPr/>
            </a:pPr>
            <a:r>
              <a:rPr lang="ja-JP" altLang="en-US" sz="2600" b="1" dirty="0">
                <a:solidFill>
                  <a:srgbClr val="002060"/>
                </a:solidFill>
                <a:latin typeface="ＭＳ Ｐゴシック" pitchFamily="50" charset="-128"/>
                <a:ea typeface="ＭＳ" charset="-128"/>
              </a:rPr>
              <a:t>③　管理的対策</a:t>
            </a:r>
            <a:endParaRPr lang="en-US" altLang="ja-JP" sz="2600" b="1" dirty="0">
              <a:latin typeface="HGP明朝E" pitchFamily="18" charset="-128"/>
              <a:ea typeface="HGP明朝E" pitchFamily="18" charset="-128"/>
            </a:endParaRPr>
          </a:p>
        </p:txBody>
      </p:sp>
      <p:sp>
        <p:nvSpPr>
          <p:cNvPr id="11" name="テキスト ボックス 10"/>
          <p:cNvSpPr txBox="1"/>
          <p:nvPr/>
        </p:nvSpPr>
        <p:spPr>
          <a:xfrm>
            <a:off x="1172151" y="4506647"/>
            <a:ext cx="5473700" cy="523875"/>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a:defRPr/>
            </a:pPr>
            <a:r>
              <a:rPr lang="ja-JP" altLang="en-US" sz="2600" b="1" dirty="0">
                <a:solidFill>
                  <a:srgbClr val="002060"/>
                </a:solidFill>
                <a:latin typeface="ＭＳ Ｐゴシック" pitchFamily="50" charset="-128"/>
                <a:ea typeface="ＭＳ" charset="-128"/>
              </a:rPr>
              <a:t>④　個人用保護具使用</a:t>
            </a:r>
            <a:endParaRPr lang="en-US" altLang="ja-JP" sz="2600" b="1" dirty="0">
              <a:latin typeface="HGP明朝E" pitchFamily="18" charset="-128"/>
              <a:ea typeface="HGP明朝E" pitchFamily="18" charset="-128"/>
            </a:endParaRPr>
          </a:p>
        </p:txBody>
      </p:sp>
      <p:pic>
        <p:nvPicPr>
          <p:cNvPr id="40970" name="Picture 2" descr="包丁洗浄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2834481"/>
            <a:ext cx="161607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下矢印 16"/>
          <p:cNvSpPr/>
          <p:nvPr/>
        </p:nvSpPr>
        <p:spPr>
          <a:xfrm>
            <a:off x="3492500" y="3068960"/>
            <a:ext cx="1295400" cy="287337"/>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8" name="下矢印 17"/>
          <p:cNvSpPr/>
          <p:nvPr/>
        </p:nvSpPr>
        <p:spPr>
          <a:xfrm>
            <a:off x="3492500" y="4221088"/>
            <a:ext cx="1295400" cy="287337"/>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47</a:t>
            </a:fld>
            <a:endParaRPr lang="ja-JP" altLang="en-US" dirty="0"/>
          </a:p>
        </p:txBody>
      </p:sp>
      <p:sp>
        <p:nvSpPr>
          <p:cNvPr id="5" name="テキスト ボックス 4"/>
          <p:cNvSpPr txBox="1"/>
          <p:nvPr/>
        </p:nvSpPr>
        <p:spPr>
          <a:xfrm>
            <a:off x="288129" y="5733256"/>
            <a:ext cx="8532341" cy="523220"/>
          </a:xfrm>
          <a:prstGeom prst="rect">
            <a:avLst/>
          </a:prstGeom>
          <a:solidFill>
            <a:srgbClr val="FFCCFF"/>
          </a:solidFill>
          <a:ln w="3175">
            <a:solidFill>
              <a:schemeClr val="tx1"/>
            </a:solidFill>
          </a:ln>
        </p:spPr>
        <p:txBody>
          <a:bodyPr wrap="square" rtlCol="0">
            <a:spAutoFit/>
          </a:bodyPr>
          <a:lstStyle/>
          <a:p>
            <a:pPr algn="ctr"/>
            <a:r>
              <a:rPr kumimoji="1" lang="ja-JP" altLang="en-US" sz="2800" dirty="0" smtClean="0"/>
              <a:t>リスク低減対策の例は、Ｐ１５参照</a:t>
            </a:r>
            <a:endParaRPr kumimoji="1" lang="ja-JP" altLang="en-US" sz="2800" dirty="0"/>
          </a:p>
        </p:txBody>
      </p:sp>
    </p:spTree>
    <p:extLst>
      <p:ext uri="{BB962C8B-B14F-4D97-AF65-F5344CB8AC3E}">
        <p14:creationId xmlns:p14="http://schemas.microsoft.com/office/powerpoint/2010/main" val="4277248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サブタイトル 2"/>
          <p:cNvSpPr txBox="1">
            <a:spLocks/>
          </p:cNvSpPr>
          <p:nvPr/>
        </p:nvSpPr>
        <p:spPr bwMode="auto">
          <a:xfrm>
            <a:off x="251520" y="908720"/>
            <a:ext cx="8496944" cy="576262"/>
          </a:xfrm>
          <a:prstGeom prst="rect">
            <a:avLst/>
          </a:prstGeom>
          <a:solidFill>
            <a:srgbClr val="99FF33"/>
          </a:solidFill>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spcBef>
                <a:spcPct val="20000"/>
              </a:spcBef>
              <a:defRPr/>
            </a:pPr>
            <a:r>
              <a:rPr lang="ja-JP" altLang="en-US" sz="2400" b="1" dirty="0">
                <a:solidFill>
                  <a:srgbClr val="CC0000"/>
                </a:solidFill>
                <a:latin typeface="+mj-ea"/>
                <a:ea typeface="+mj-ea"/>
              </a:rPr>
              <a:t>○　リスク低減措置の実施と残留リスク</a:t>
            </a:r>
          </a:p>
        </p:txBody>
      </p:sp>
      <p:sp>
        <p:nvSpPr>
          <p:cNvPr id="34" name="正方形/長方形 33"/>
          <p:cNvSpPr/>
          <p:nvPr/>
        </p:nvSpPr>
        <p:spPr>
          <a:xfrm>
            <a:off x="323528" y="1628775"/>
            <a:ext cx="8424936" cy="5040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4" name="下矢印 13"/>
          <p:cNvSpPr/>
          <p:nvPr/>
        </p:nvSpPr>
        <p:spPr>
          <a:xfrm>
            <a:off x="3419475" y="2420938"/>
            <a:ext cx="936625" cy="215900"/>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5" name="テキスト ボックス 14"/>
          <p:cNvSpPr txBox="1"/>
          <p:nvPr/>
        </p:nvSpPr>
        <p:spPr>
          <a:xfrm>
            <a:off x="1116013" y="1792288"/>
            <a:ext cx="5473700" cy="557212"/>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ja-JP" sz="2800" dirty="0"/>
              <a:t>「リスク低減措置実施後の検証」</a:t>
            </a:r>
            <a:endParaRPr lang="en-US" altLang="ja-JP" sz="2600" b="1" dirty="0">
              <a:latin typeface="+mn-ea"/>
              <a:ea typeface="+mn-ea"/>
            </a:endParaRPr>
          </a:p>
        </p:txBody>
      </p:sp>
      <p:sp>
        <p:nvSpPr>
          <p:cNvPr id="16" name="テキスト ボックス 15"/>
          <p:cNvSpPr txBox="1"/>
          <p:nvPr/>
        </p:nvSpPr>
        <p:spPr>
          <a:xfrm>
            <a:off x="1116013" y="2706688"/>
            <a:ext cx="6986587" cy="1035050"/>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fontAlgn="auto">
              <a:spcBef>
                <a:spcPts val="0"/>
              </a:spcBef>
              <a:spcAft>
                <a:spcPts val="0"/>
              </a:spcAft>
              <a:defRPr/>
            </a:pPr>
            <a:r>
              <a:rPr lang="ja-JP" altLang="ja-JP" sz="2800" dirty="0"/>
              <a:t>現状の技術上の制約等により、対応困難</a:t>
            </a:r>
            <a:r>
              <a:rPr lang="ja-JP" altLang="en-US" sz="2800" dirty="0"/>
              <a:t>で</a:t>
            </a:r>
            <a:endParaRPr lang="en-US" altLang="ja-JP" sz="2800" dirty="0"/>
          </a:p>
          <a:p>
            <a:pPr marL="539750" indent="-539750" fontAlgn="auto">
              <a:spcBef>
                <a:spcPts val="0"/>
              </a:spcBef>
              <a:spcAft>
                <a:spcPts val="0"/>
              </a:spcAft>
              <a:defRPr/>
            </a:pPr>
            <a:r>
              <a:rPr lang="ja-JP" altLang="en-US" sz="2800" dirty="0"/>
              <a:t>リスクが残る＝</a:t>
            </a:r>
            <a:r>
              <a:rPr lang="ja-JP" altLang="ja-JP" sz="2800" dirty="0"/>
              <a:t>「</a:t>
            </a:r>
            <a:r>
              <a:rPr lang="ja-JP" altLang="ja-JP" sz="2800" dirty="0">
                <a:solidFill>
                  <a:srgbClr val="C00000"/>
                </a:solidFill>
              </a:rPr>
              <a:t>残留リスク</a:t>
            </a:r>
            <a:r>
              <a:rPr lang="ja-JP" altLang="ja-JP" sz="2800" dirty="0"/>
              <a:t>」</a:t>
            </a:r>
            <a:endParaRPr lang="en-US" altLang="ja-JP" sz="2600" b="1" dirty="0">
              <a:latin typeface="+mn-ea"/>
              <a:ea typeface="+mn-ea"/>
            </a:endParaRPr>
          </a:p>
        </p:txBody>
      </p:sp>
      <p:sp>
        <p:nvSpPr>
          <p:cNvPr id="10" name="テキスト ボックス 9"/>
          <p:cNvSpPr txBox="1"/>
          <p:nvPr/>
        </p:nvSpPr>
        <p:spPr>
          <a:xfrm>
            <a:off x="1116013" y="5489575"/>
            <a:ext cx="5473700" cy="1035050"/>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ja-JP" sz="2800" dirty="0"/>
              <a:t>「暫定措置」を</a:t>
            </a:r>
            <a:r>
              <a:rPr lang="ja-JP" altLang="en-US" sz="2800" dirty="0"/>
              <a:t>実施</a:t>
            </a:r>
            <a:endParaRPr lang="en-US" altLang="ja-JP" sz="2800" dirty="0"/>
          </a:p>
          <a:p>
            <a:pPr marL="539750" indent="-539750" algn="ctr" fontAlgn="auto">
              <a:spcBef>
                <a:spcPts val="0"/>
              </a:spcBef>
              <a:spcAft>
                <a:spcPts val="0"/>
              </a:spcAft>
              <a:defRPr/>
            </a:pPr>
            <a:r>
              <a:rPr lang="ja-JP" altLang="en-US" sz="2800" dirty="0"/>
              <a:t>保護具着用など</a:t>
            </a:r>
            <a:endParaRPr lang="en-US" altLang="ja-JP" sz="2800" dirty="0"/>
          </a:p>
        </p:txBody>
      </p:sp>
      <p:sp>
        <p:nvSpPr>
          <p:cNvPr id="11" name="テキスト ボックス 10"/>
          <p:cNvSpPr txBox="1"/>
          <p:nvPr/>
        </p:nvSpPr>
        <p:spPr>
          <a:xfrm>
            <a:off x="1116013" y="4098925"/>
            <a:ext cx="7056437" cy="1033463"/>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fontAlgn="auto">
              <a:spcBef>
                <a:spcPts val="0"/>
              </a:spcBef>
              <a:spcAft>
                <a:spcPts val="0"/>
              </a:spcAft>
              <a:defRPr/>
            </a:pPr>
            <a:r>
              <a:rPr lang="ja-JP" altLang="ja-JP" sz="2800" dirty="0"/>
              <a:t>作業者に「どんなリスクから身を守るか」等</a:t>
            </a:r>
            <a:endParaRPr lang="en-US" altLang="ja-JP" sz="2800" dirty="0"/>
          </a:p>
          <a:p>
            <a:pPr marL="539750" indent="-539750" fontAlgn="auto">
              <a:spcBef>
                <a:spcPts val="0"/>
              </a:spcBef>
              <a:spcAft>
                <a:spcPts val="0"/>
              </a:spcAft>
              <a:defRPr/>
            </a:pPr>
            <a:r>
              <a:rPr lang="ja-JP" altLang="en-US" sz="2800" dirty="0"/>
              <a:t>　</a:t>
            </a:r>
            <a:r>
              <a:rPr lang="ja-JP" altLang="ja-JP" sz="2800" dirty="0"/>
              <a:t>どのような残留リスクがあるかを周知</a:t>
            </a:r>
            <a:endParaRPr lang="en-US" altLang="ja-JP" sz="2600" b="1" dirty="0">
              <a:latin typeface="+mn-ea"/>
              <a:ea typeface="+mn-ea"/>
            </a:endParaRPr>
          </a:p>
        </p:txBody>
      </p:sp>
      <p:pic>
        <p:nvPicPr>
          <p:cNvPr id="41994" name="Picture 2" descr="包丁洗浄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760912"/>
            <a:ext cx="161607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下矢印 18"/>
          <p:cNvSpPr/>
          <p:nvPr/>
        </p:nvSpPr>
        <p:spPr>
          <a:xfrm>
            <a:off x="3419475" y="3825875"/>
            <a:ext cx="936625" cy="215900"/>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0" name="下矢印 19"/>
          <p:cNvSpPr/>
          <p:nvPr/>
        </p:nvSpPr>
        <p:spPr>
          <a:xfrm>
            <a:off x="3419475" y="5229225"/>
            <a:ext cx="936625" cy="215900"/>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1997" name="サブタイトル 2"/>
          <p:cNvSpPr txBox="1">
            <a:spLocks/>
          </p:cNvSpPr>
          <p:nvPr/>
        </p:nvSpPr>
        <p:spPr bwMode="auto">
          <a:xfrm>
            <a:off x="287524" y="188640"/>
            <a:ext cx="8496944" cy="477777"/>
          </a:xfrm>
          <a:prstGeom prst="rect">
            <a:avLst/>
          </a:prstGeom>
          <a:solidFill>
            <a:srgbClr val="FFFF00"/>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2800" b="1" dirty="0">
                <a:solidFill>
                  <a:srgbClr val="000099"/>
                </a:solidFill>
                <a:latin typeface="Calibri" pitchFamily="34" charset="0"/>
                <a:ea typeface="ＭＳ Ｐゴシック" pitchFamily="50" charset="-128"/>
              </a:rPr>
              <a:t>４　リスク低減措置の検討</a:t>
            </a:r>
          </a:p>
        </p:txBody>
      </p:sp>
      <p:cxnSp>
        <p:nvCxnSpPr>
          <p:cNvPr id="22" name="直線コネクタ 21"/>
          <p:cNvCxnSpPr/>
          <p:nvPr/>
        </p:nvCxnSpPr>
        <p:spPr>
          <a:xfrm>
            <a:off x="251520" y="836712"/>
            <a:ext cx="84969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48</a:t>
            </a:fld>
            <a:endParaRPr lang="ja-JP" altLang="en-US" dirty="0"/>
          </a:p>
        </p:txBody>
      </p:sp>
    </p:spTree>
    <p:extLst>
      <p:ext uri="{BB962C8B-B14F-4D97-AF65-F5344CB8AC3E}">
        <p14:creationId xmlns:p14="http://schemas.microsoft.com/office/powerpoint/2010/main" val="35198261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31800" y="1052513"/>
            <a:ext cx="8316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011" name="サブタイトル 2"/>
          <p:cNvSpPr txBox="1">
            <a:spLocks/>
          </p:cNvSpPr>
          <p:nvPr/>
        </p:nvSpPr>
        <p:spPr bwMode="auto">
          <a:xfrm>
            <a:off x="431800" y="258763"/>
            <a:ext cx="8316664" cy="577850"/>
          </a:xfrm>
          <a:prstGeom prst="rect">
            <a:avLst/>
          </a:prstGeom>
          <a:solidFill>
            <a:srgbClr val="FFFF00"/>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2800" b="1" dirty="0">
                <a:solidFill>
                  <a:srgbClr val="000099"/>
                </a:solidFill>
                <a:latin typeface="Calibri" pitchFamily="34" charset="0"/>
                <a:ea typeface="ＭＳ Ｐゴシック" pitchFamily="50" charset="-128"/>
              </a:rPr>
              <a:t>５　リスクアセスメント実施状況の記録と見直し </a:t>
            </a:r>
          </a:p>
          <a:p>
            <a:pPr algn="ctr" eaLnBrk="1" hangingPunct="1">
              <a:buClrTx/>
              <a:buSzTx/>
              <a:buFontTx/>
              <a:buNone/>
            </a:pPr>
            <a:endParaRPr lang="ja-JP" altLang="en-US" sz="2800" b="1" dirty="0">
              <a:solidFill>
                <a:srgbClr val="000099"/>
              </a:solidFill>
              <a:latin typeface="Calibri" pitchFamily="34" charset="0"/>
              <a:ea typeface="ＭＳ Ｐゴシック" pitchFamily="50" charset="-128"/>
            </a:endParaRPr>
          </a:p>
        </p:txBody>
      </p:sp>
      <p:sp>
        <p:nvSpPr>
          <p:cNvPr id="34" name="正方形/長方形 33"/>
          <p:cNvSpPr/>
          <p:nvPr/>
        </p:nvSpPr>
        <p:spPr>
          <a:xfrm>
            <a:off x="431800" y="1412875"/>
            <a:ext cx="8316664" cy="5040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4" name="下矢印 13"/>
          <p:cNvSpPr/>
          <p:nvPr/>
        </p:nvSpPr>
        <p:spPr>
          <a:xfrm>
            <a:off x="3995738" y="2349500"/>
            <a:ext cx="936625" cy="215900"/>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5" name="テキスト ボックス 14"/>
          <p:cNvSpPr txBox="1"/>
          <p:nvPr/>
        </p:nvSpPr>
        <p:spPr>
          <a:xfrm>
            <a:off x="1403350" y="1700213"/>
            <a:ext cx="6481763" cy="557212"/>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ja-JP" sz="2800" dirty="0"/>
              <a:t>リスク低減対策設定後</a:t>
            </a:r>
            <a:r>
              <a:rPr lang="ja-JP" altLang="en-US" sz="2800" dirty="0"/>
              <a:t>の</a:t>
            </a:r>
            <a:r>
              <a:rPr lang="ja-JP" altLang="ja-JP" sz="2800" dirty="0"/>
              <a:t>リスク再見積り</a:t>
            </a:r>
            <a:endParaRPr lang="en-US" altLang="ja-JP" sz="2600" b="1" dirty="0">
              <a:latin typeface="+mn-ea"/>
              <a:ea typeface="+mn-ea"/>
            </a:endParaRPr>
          </a:p>
        </p:txBody>
      </p:sp>
      <p:sp>
        <p:nvSpPr>
          <p:cNvPr id="16" name="テキスト ボックス 15"/>
          <p:cNvSpPr txBox="1"/>
          <p:nvPr/>
        </p:nvSpPr>
        <p:spPr>
          <a:xfrm>
            <a:off x="1403350" y="2811463"/>
            <a:ext cx="6481763" cy="557212"/>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ja-JP" sz="2800" dirty="0"/>
              <a:t>リスク低減対策の</a:t>
            </a:r>
            <a:r>
              <a:rPr lang="ja-JP" altLang="en-US" sz="2800" dirty="0"/>
              <a:t>決定と</a:t>
            </a:r>
            <a:r>
              <a:rPr lang="ja-JP" altLang="ja-JP" sz="2800" dirty="0"/>
              <a:t>実施</a:t>
            </a:r>
            <a:endParaRPr lang="en-US" altLang="ja-JP" sz="2600" b="1" dirty="0">
              <a:latin typeface="+mn-ea"/>
              <a:ea typeface="+mn-ea"/>
            </a:endParaRPr>
          </a:p>
        </p:txBody>
      </p:sp>
      <p:sp>
        <p:nvSpPr>
          <p:cNvPr id="10" name="テキスト ボックス 9"/>
          <p:cNvSpPr txBox="1"/>
          <p:nvPr/>
        </p:nvSpPr>
        <p:spPr>
          <a:xfrm>
            <a:off x="1403350" y="5032375"/>
            <a:ext cx="5473700" cy="557213"/>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en-US" sz="2800" dirty="0"/>
              <a:t>実施記録の保存</a:t>
            </a:r>
            <a:endParaRPr lang="en-US" altLang="ja-JP" sz="2800" dirty="0"/>
          </a:p>
        </p:txBody>
      </p:sp>
      <p:sp>
        <p:nvSpPr>
          <p:cNvPr id="19" name="下矢印 18"/>
          <p:cNvSpPr/>
          <p:nvPr/>
        </p:nvSpPr>
        <p:spPr>
          <a:xfrm>
            <a:off x="3995738" y="3500438"/>
            <a:ext cx="936625" cy="215900"/>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0" name="下矢印 19"/>
          <p:cNvSpPr/>
          <p:nvPr/>
        </p:nvSpPr>
        <p:spPr>
          <a:xfrm>
            <a:off x="3995738" y="4581525"/>
            <a:ext cx="936625" cy="215900"/>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7" name="テキスト ボックス 16"/>
          <p:cNvSpPr txBox="1"/>
          <p:nvPr/>
        </p:nvSpPr>
        <p:spPr>
          <a:xfrm>
            <a:off x="1403350" y="3921125"/>
            <a:ext cx="6481763" cy="557213"/>
          </a:xfrm>
          <a:prstGeom prst="roundRect">
            <a:avLst/>
          </a:prstGeom>
          <a:solidFill>
            <a:schemeClr val="accent4">
              <a:lumMod val="20000"/>
              <a:lumOff val="80000"/>
            </a:schemeClr>
          </a:solidFill>
          <a:ln>
            <a:solidFill>
              <a:schemeClr val="tx1">
                <a:lumMod val="50000"/>
                <a:lumOff val="50000"/>
              </a:schemeClr>
            </a:solidFill>
          </a:ln>
        </p:spPr>
        <p:txBody>
          <a:bodyPr lIns="72000" tIns="36000" rIns="72000" bIns="36000">
            <a:spAutoFit/>
          </a:bodyPr>
          <a:lstStyle/>
          <a:p>
            <a:pPr marL="539750" indent="-539750" algn="ctr" fontAlgn="auto">
              <a:spcBef>
                <a:spcPts val="0"/>
              </a:spcBef>
              <a:spcAft>
                <a:spcPts val="0"/>
              </a:spcAft>
              <a:defRPr/>
            </a:pPr>
            <a:r>
              <a:rPr lang="ja-JP" altLang="ja-JP" sz="2800" dirty="0"/>
              <a:t>リスク低減対策</a:t>
            </a:r>
            <a:r>
              <a:rPr lang="ja-JP" altLang="en-US" sz="2800" dirty="0"/>
              <a:t>実施後の検討</a:t>
            </a:r>
            <a:endParaRPr lang="en-US" altLang="ja-JP" sz="2600" b="1" dirty="0">
              <a:latin typeface="+mn-ea"/>
              <a:ea typeface="+mn-ea"/>
            </a:endParaRPr>
          </a:p>
        </p:txBody>
      </p:sp>
      <p:pic>
        <p:nvPicPr>
          <p:cNvPr id="43021" name="Picture 2" descr="RAの目的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457557"/>
            <a:ext cx="2381498" cy="187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49</a:t>
            </a:fld>
            <a:endParaRPr lang="ja-JP" altLang="en-US" dirty="0"/>
          </a:p>
        </p:txBody>
      </p:sp>
    </p:spTree>
    <p:extLst>
      <p:ext uri="{BB962C8B-B14F-4D97-AF65-F5344CB8AC3E}">
        <p14:creationId xmlns:p14="http://schemas.microsoft.com/office/powerpoint/2010/main" val="3583753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1540" y="2348880"/>
            <a:ext cx="8712968" cy="3046988"/>
          </a:xfrm>
          <a:prstGeom prst="rect">
            <a:avLst/>
          </a:prstGeom>
          <a:noFill/>
          <a:ln w="3175">
            <a:solidFill>
              <a:schemeClr val="tx1"/>
            </a:solidFill>
          </a:ln>
        </p:spPr>
        <p:txBody>
          <a:bodyPr wrap="square" rtlCol="0">
            <a:spAutoFit/>
          </a:bodyPr>
          <a:lstStyle/>
          <a:p>
            <a:r>
              <a:rPr lang="ja-JP" altLang="en-US" sz="3200" dirty="0" smtClean="0"/>
              <a:t>　「</a:t>
            </a:r>
            <a:r>
              <a:rPr lang="ja-JP" altLang="en-US" sz="3200" dirty="0"/>
              <a:t>労働災害防止計画」とは、労働災害を減少させるために国が重点的に取り組む事項を定めた</a:t>
            </a:r>
            <a:r>
              <a:rPr lang="en-US" altLang="ja-JP" sz="3200" dirty="0"/>
              <a:t>5</a:t>
            </a:r>
            <a:r>
              <a:rPr lang="ja-JP" altLang="en-US" sz="3200" dirty="0"/>
              <a:t>か年</a:t>
            </a:r>
            <a:r>
              <a:rPr lang="ja-JP" altLang="en-US" sz="3200" dirty="0" smtClean="0"/>
              <a:t>計画</a:t>
            </a:r>
            <a:r>
              <a:rPr lang="ja-JP" altLang="en-US" sz="3200" dirty="0"/>
              <a:t>で</a:t>
            </a:r>
            <a:r>
              <a:rPr lang="ja-JP" altLang="en-US" sz="3200" dirty="0" smtClean="0"/>
              <a:t>ある。</a:t>
            </a:r>
            <a:r>
              <a:rPr lang="ja-JP" altLang="en-US" sz="3200" dirty="0"/>
              <a:t>厚生労働大臣</a:t>
            </a:r>
            <a:r>
              <a:rPr lang="ja-JP" altLang="en-US" sz="3200" dirty="0" smtClean="0"/>
              <a:t>が、労働</a:t>
            </a:r>
            <a:r>
              <a:rPr lang="ja-JP" altLang="en-US" sz="3200" dirty="0"/>
              <a:t>安全衛生法第</a:t>
            </a:r>
            <a:r>
              <a:rPr lang="en-US" altLang="ja-JP" sz="3200" dirty="0"/>
              <a:t>2</a:t>
            </a:r>
            <a:r>
              <a:rPr lang="ja-JP" altLang="en-US" sz="3200" dirty="0"/>
              <a:t>章（第</a:t>
            </a:r>
            <a:r>
              <a:rPr lang="en-US" altLang="ja-JP" sz="3200" dirty="0"/>
              <a:t>6</a:t>
            </a:r>
            <a:r>
              <a:rPr lang="ja-JP" altLang="en-US" sz="3200" dirty="0"/>
              <a:t>条～第</a:t>
            </a:r>
            <a:r>
              <a:rPr lang="en-US" altLang="ja-JP" sz="3200" dirty="0"/>
              <a:t>9</a:t>
            </a:r>
            <a:r>
              <a:rPr lang="ja-JP" altLang="en-US" sz="3200" dirty="0"/>
              <a:t>条）の規定に基づいて</a:t>
            </a:r>
            <a:r>
              <a:rPr lang="ja-JP" altLang="en-US" sz="3200" dirty="0" smtClean="0"/>
              <a:t>、労働</a:t>
            </a:r>
            <a:r>
              <a:rPr lang="ja-JP" altLang="en-US" sz="3200" dirty="0"/>
              <a:t>政策審議会の意見</a:t>
            </a:r>
            <a:r>
              <a:rPr lang="ja-JP" altLang="en-US" sz="3200" dirty="0" smtClean="0"/>
              <a:t>を聴き、定める</a:t>
            </a:r>
            <a:r>
              <a:rPr lang="ja-JP" altLang="en-US" sz="3200" dirty="0"/>
              <a:t>ものとされて</a:t>
            </a:r>
            <a:r>
              <a:rPr lang="ja-JP" altLang="en-US" sz="3200" dirty="0" smtClean="0"/>
              <a:t>いる。</a:t>
            </a:r>
            <a:endParaRPr kumimoji="1" lang="ja-JP" altLang="en-US" sz="3200" dirty="0"/>
          </a:p>
        </p:txBody>
      </p:sp>
      <p:sp>
        <p:nvSpPr>
          <p:cNvPr id="3" name="テキスト ボックス 2"/>
          <p:cNvSpPr txBox="1"/>
          <p:nvPr/>
        </p:nvSpPr>
        <p:spPr>
          <a:xfrm>
            <a:off x="271540" y="1340768"/>
            <a:ext cx="8712968" cy="707886"/>
          </a:xfrm>
          <a:prstGeom prst="rect">
            <a:avLst/>
          </a:prstGeom>
          <a:noFill/>
          <a:ln w="3175">
            <a:solidFill>
              <a:schemeClr val="tx1"/>
            </a:solidFill>
          </a:ln>
        </p:spPr>
        <p:txBody>
          <a:bodyPr wrap="square" rtlCol="0">
            <a:spAutoFit/>
          </a:bodyPr>
          <a:lstStyle/>
          <a:p>
            <a:r>
              <a:rPr lang="ja-JP" altLang="en-US" sz="4000" dirty="0"/>
              <a:t>労働</a:t>
            </a:r>
            <a:r>
              <a:rPr lang="ja-JP" altLang="en-US" sz="4000" dirty="0" smtClean="0"/>
              <a:t>災害</a:t>
            </a:r>
            <a:r>
              <a:rPr lang="ja-JP" altLang="en-US" sz="4000" dirty="0"/>
              <a:t>防止に</a:t>
            </a:r>
            <a:r>
              <a:rPr lang="ja-JP" altLang="en-US" sz="4000" dirty="0" smtClean="0"/>
              <a:t>関する国に基本方針</a:t>
            </a:r>
            <a:endParaRPr kumimoji="1" lang="ja-JP" altLang="en-US" sz="4000" dirty="0"/>
          </a:p>
        </p:txBody>
      </p:sp>
      <p:sp>
        <p:nvSpPr>
          <p:cNvPr id="6" name="テキスト ボックス 5"/>
          <p:cNvSpPr txBox="1"/>
          <p:nvPr/>
        </p:nvSpPr>
        <p:spPr>
          <a:xfrm>
            <a:off x="271540" y="188640"/>
            <a:ext cx="8712968" cy="769441"/>
          </a:xfrm>
          <a:prstGeom prst="rect">
            <a:avLst/>
          </a:prstGeom>
          <a:noFill/>
          <a:ln w="3175">
            <a:solidFill>
              <a:schemeClr val="tx1"/>
            </a:solidFill>
          </a:ln>
        </p:spPr>
        <p:txBody>
          <a:bodyPr wrap="square" rtlCol="0">
            <a:spAutoFit/>
          </a:bodyPr>
          <a:lstStyle/>
          <a:p>
            <a:pPr algn="ctr"/>
            <a:r>
              <a:rPr kumimoji="1" lang="ja-JP" altLang="en-US" sz="4400" dirty="0" smtClean="0"/>
              <a:t>労働災害防止計画</a:t>
            </a:r>
            <a:endParaRPr kumimoji="1" lang="en-US" altLang="ja-JP" sz="4400" dirty="0" smtClean="0"/>
          </a:p>
        </p:txBody>
      </p:sp>
      <p:sp>
        <p:nvSpPr>
          <p:cNvPr id="7" name="テキスト ボックス 6"/>
          <p:cNvSpPr txBox="1"/>
          <p:nvPr/>
        </p:nvSpPr>
        <p:spPr>
          <a:xfrm>
            <a:off x="271540" y="5661248"/>
            <a:ext cx="8712968" cy="646331"/>
          </a:xfrm>
          <a:prstGeom prst="rect">
            <a:avLst/>
          </a:prstGeom>
          <a:noFill/>
          <a:ln w="3175">
            <a:solidFill>
              <a:schemeClr val="tx1"/>
            </a:solidFill>
          </a:ln>
        </p:spPr>
        <p:txBody>
          <a:bodyPr wrap="square" rtlCol="0">
            <a:spAutoFit/>
          </a:bodyPr>
          <a:lstStyle/>
          <a:p>
            <a:r>
              <a:rPr kumimoji="1" lang="ja-JP" altLang="en-US" sz="3600" dirty="0" smtClean="0"/>
              <a:t>現在　第１２次労働災害防止計画の期間中</a:t>
            </a:r>
            <a:endParaRPr kumimoji="1" lang="ja-JP" altLang="en-US" sz="3600" dirty="0"/>
          </a:p>
        </p:txBody>
      </p:sp>
    </p:spTree>
    <p:extLst>
      <p:ext uri="{BB962C8B-B14F-4D97-AF65-F5344CB8AC3E}">
        <p14:creationId xmlns:p14="http://schemas.microsoft.com/office/powerpoint/2010/main" val="3338134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764704"/>
            <a:ext cx="5040560" cy="513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79512" y="5733256"/>
            <a:ext cx="8712968" cy="646331"/>
          </a:xfrm>
          <a:prstGeom prst="rect">
            <a:avLst/>
          </a:prstGeom>
          <a:noFill/>
        </p:spPr>
        <p:txBody>
          <a:bodyPr wrap="square" rtlCol="0">
            <a:spAutoFit/>
          </a:bodyPr>
          <a:lstStyle/>
          <a:p>
            <a:r>
              <a:rPr lang="ja-JP" altLang="en-US" b="1" dirty="0"/>
              <a:t>硬さ検査をするために加工材を取ろうとしたとき、温度が高いため、作業者が手指を火傷する</a:t>
            </a:r>
            <a:r>
              <a:rPr lang="ja-JP" altLang="en-US" b="1" dirty="0" smtClean="0"/>
              <a:t>。</a:t>
            </a:r>
            <a:endParaRPr lang="ja-JP" altLang="en-US" b="1" dirty="0">
              <a:solidFill>
                <a:srgbClr val="000000"/>
              </a:solidFill>
              <a:latin typeface="ＭＳ Ｐゴシック"/>
            </a:endParaRPr>
          </a:p>
        </p:txBody>
      </p:sp>
      <p:sp>
        <p:nvSpPr>
          <p:cNvPr id="3" name="テキスト ボックス 2"/>
          <p:cNvSpPr txBox="1"/>
          <p:nvPr/>
        </p:nvSpPr>
        <p:spPr>
          <a:xfrm>
            <a:off x="179512" y="332656"/>
            <a:ext cx="2376264" cy="523220"/>
          </a:xfrm>
          <a:prstGeom prst="rect">
            <a:avLst/>
          </a:prstGeom>
          <a:noFill/>
        </p:spPr>
        <p:txBody>
          <a:bodyPr wrap="square" rtlCol="0">
            <a:spAutoFit/>
          </a:bodyPr>
          <a:lstStyle/>
          <a:p>
            <a:r>
              <a:rPr lang="ja-JP" altLang="en-US" sz="2800" dirty="0"/>
              <a:t>焼き戻し作業</a:t>
            </a:r>
            <a:endParaRPr kumimoji="1" lang="ja-JP" altLang="en-US" sz="2800" dirty="0"/>
          </a:p>
        </p:txBody>
      </p:sp>
    </p:spTree>
    <p:extLst>
      <p:ext uri="{BB962C8B-B14F-4D97-AF65-F5344CB8AC3E}">
        <p14:creationId xmlns:p14="http://schemas.microsoft.com/office/powerpoint/2010/main" val="1346215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3078963940"/>
              </p:ext>
            </p:extLst>
          </p:nvPr>
        </p:nvGraphicFramePr>
        <p:xfrm>
          <a:off x="107504" y="1340769"/>
          <a:ext cx="8784977" cy="2233786"/>
        </p:xfrm>
        <a:graphic>
          <a:graphicData uri="http://schemas.openxmlformats.org/drawingml/2006/table">
            <a:tbl>
              <a:tblPr>
                <a:tableStyleId>{5940675A-B579-460E-94D1-54222C63F5DA}</a:tableStyleId>
              </a:tblPr>
              <a:tblGrid>
                <a:gridCol w="1028510"/>
                <a:gridCol w="2395675"/>
                <a:gridCol w="3599783"/>
                <a:gridCol w="587003"/>
                <a:gridCol w="587003"/>
                <a:gridCol w="587003"/>
              </a:tblGrid>
              <a:tr h="513452">
                <a:tc rowSpan="2">
                  <a:txBody>
                    <a:bodyPr/>
                    <a:lstStyle/>
                    <a:p>
                      <a:pPr algn="ctr" fontAlgn="ctr"/>
                      <a:r>
                        <a:rPr lang="ja-JP" altLang="en-US" sz="1600" b="1" u="none" strike="noStrike" dirty="0">
                          <a:effectLst/>
                        </a:rPr>
                        <a:t>作業名</a:t>
                      </a:r>
                      <a:endParaRPr lang="ja-JP" altLang="en-US" sz="1600" b="1" i="0" u="none" strike="noStrike" dirty="0">
                        <a:solidFill>
                          <a:srgbClr val="000000"/>
                        </a:solidFill>
                        <a:effectLst/>
                        <a:latin typeface="ＭＳ Ｐゴシック"/>
                      </a:endParaRPr>
                    </a:p>
                  </a:txBody>
                  <a:tcPr marL="6727" marR="6727" marT="6727" marB="0" anchor="ctr"/>
                </a:tc>
                <a:tc rowSpan="2">
                  <a:txBody>
                    <a:bodyPr/>
                    <a:lstStyle/>
                    <a:p>
                      <a:pPr algn="ctr" fontAlgn="ctr"/>
                      <a:r>
                        <a:rPr lang="ja-JP" altLang="en-US" sz="1600" b="1" u="none" strike="noStrike" dirty="0">
                          <a:effectLst/>
                        </a:rPr>
                        <a:t>危険性又は有害性と発生のおそれのある災害</a:t>
                      </a:r>
                      <a:endParaRPr lang="ja-JP" altLang="en-US" sz="1600" b="1" i="0" u="none" strike="noStrike" dirty="0">
                        <a:solidFill>
                          <a:srgbClr val="000000"/>
                        </a:solidFill>
                        <a:effectLst/>
                        <a:latin typeface="ＭＳ Ｐゴシック"/>
                      </a:endParaRPr>
                    </a:p>
                  </a:txBody>
                  <a:tcPr marL="6727" marR="6727" marT="6727" marB="0" anchor="ctr"/>
                </a:tc>
                <a:tc rowSpan="2">
                  <a:txBody>
                    <a:bodyPr/>
                    <a:lstStyle/>
                    <a:p>
                      <a:pPr algn="ctr" fontAlgn="ctr"/>
                      <a:r>
                        <a:rPr lang="ja-JP" altLang="en-US" sz="1600" b="1" u="none" strike="noStrike" dirty="0">
                          <a:effectLst/>
                        </a:rPr>
                        <a:t>既存の災害防止対策</a:t>
                      </a:r>
                      <a:endParaRPr lang="ja-JP" altLang="en-US" sz="1600" b="1" i="0" u="none" strike="noStrike" dirty="0">
                        <a:solidFill>
                          <a:srgbClr val="000000"/>
                        </a:solidFill>
                        <a:effectLst/>
                        <a:latin typeface="ＭＳ Ｐゴシック"/>
                      </a:endParaRPr>
                    </a:p>
                  </a:txBody>
                  <a:tcPr marL="6727" marR="6727" marT="6727" marB="0" anchor="ctr"/>
                </a:tc>
                <a:tc gridSpan="3">
                  <a:txBody>
                    <a:bodyPr/>
                    <a:lstStyle/>
                    <a:p>
                      <a:pPr algn="ctr" fontAlgn="ctr"/>
                      <a:r>
                        <a:rPr lang="ja-JP" altLang="en-US" sz="1000" u="none" strike="noStrike">
                          <a:effectLst/>
                        </a:rPr>
                        <a:t>リスクの見積り</a:t>
                      </a:r>
                      <a:endParaRPr lang="ja-JP" altLang="en-US" sz="1000" b="0" i="0" u="none" strike="noStrike">
                        <a:solidFill>
                          <a:srgbClr val="000000"/>
                        </a:solidFill>
                        <a:effectLst/>
                        <a:latin typeface="ＭＳ Ｐゴシック"/>
                      </a:endParaRPr>
                    </a:p>
                  </a:txBody>
                  <a:tcPr marL="6727" marR="6727" marT="6727" marB="0" anchor="ctr"/>
                </a:tc>
                <a:tc hMerge="1">
                  <a:txBody>
                    <a:bodyPr/>
                    <a:lstStyle/>
                    <a:p>
                      <a:endParaRPr kumimoji="1" lang="ja-JP" altLang="en-US"/>
                    </a:p>
                  </a:txBody>
                  <a:tcPr/>
                </a:tc>
                <a:tc hMerge="1">
                  <a:txBody>
                    <a:bodyPr/>
                    <a:lstStyle/>
                    <a:p>
                      <a:endParaRPr kumimoji="1" lang="ja-JP" altLang="en-US"/>
                    </a:p>
                  </a:txBody>
                  <a:tcPr/>
                </a:tc>
              </a:tr>
              <a:tr h="55206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600" b="1" u="none" strike="noStrike" dirty="0">
                          <a:effectLst/>
                        </a:rPr>
                        <a:t>重篤度</a:t>
                      </a:r>
                      <a:endParaRPr lang="ja-JP" altLang="en-US" sz="1600" b="1" i="0" u="none" strike="noStrike" dirty="0">
                        <a:solidFill>
                          <a:srgbClr val="000000"/>
                        </a:solidFill>
                        <a:effectLst/>
                        <a:latin typeface="ＭＳ Ｐゴシック"/>
                      </a:endParaRPr>
                    </a:p>
                  </a:txBody>
                  <a:tcPr marL="6727" marR="6727" marT="6727" marB="0" anchor="ctr"/>
                </a:tc>
                <a:tc>
                  <a:txBody>
                    <a:bodyPr/>
                    <a:lstStyle/>
                    <a:p>
                      <a:pPr algn="ctr" fontAlgn="ctr"/>
                      <a:r>
                        <a:rPr lang="ja-JP" altLang="en-US" sz="1600" b="1" u="none" strike="noStrike" dirty="0">
                          <a:effectLst/>
                        </a:rPr>
                        <a:t>発生可能性</a:t>
                      </a:r>
                      <a:endParaRPr lang="ja-JP" altLang="en-US" sz="1600" b="1" i="0" u="none" strike="noStrike" dirty="0">
                        <a:solidFill>
                          <a:srgbClr val="000000"/>
                        </a:solidFill>
                        <a:effectLst/>
                        <a:latin typeface="ＭＳ Ｐゴシック"/>
                      </a:endParaRPr>
                    </a:p>
                  </a:txBody>
                  <a:tcPr marL="6727" marR="6727" marT="6727" marB="0" anchor="ctr"/>
                </a:tc>
                <a:tc>
                  <a:txBody>
                    <a:bodyPr/>
                    <a:lstStyle/>
                    <a:p>
                      <a:pPr algn="ctr" fontAlgn="ctr"/>
                      <a:r>
                        <a:rPr lang="ja-JP" altLang="en-US" sz="1600" b="1" u="none" strike="noStrike">
                          <a:effectLst/>
                        </a:rPr>
                        <a:t>優先度</a:t>
                      </a:r>
                      <a:endParaRPr lang="ja-JP" altLang="en-US" sz="1600" b="1" i="0" u="none" strike="noStrike">
                        <a:solidFill>
                          <a:srgbClr val="000000"/>
                        </a:solidFill>
                        <a:effectLst/>
                        <a:latin typeface="ＭＳ Ｐゴシック"/>
                      </a:endParaRPr>
                    </a:p>
                    <a:p>
                      <a:pPr algn="ctr" fontAlgn="ctr"/>
                      <a:r>
                        <a:rPr lang="ja-JP" altLang="en-US" sz="1600" b="1" u="none" strike="noStrike">
                          <a:effectLst/>
                        </a:rPr>
                        <a:t>リスク</a:t>
                      </a:r>
                      <a:endParaRPr lang="ja-JP" altLang="en-US" sz="1600" b="1" i="0" u="none" strike="noStrike">
                        <a:solidFill>
                          <a:srgbClr val="000000"/>
                        </a:solidFill>
                        <a:effectLst/>
                        <a:latin typeface="ＭＳ Ｐゴシック"/>
                      </a:endParaRPr>
                    </a:p>
                  </a:txBody>
                  <a:tcPr marL="6727" marR="6727" marT="6727" marB="0" anchor="ctr"/>
                </a:tc>
              </a:tr>
              <a:tr h="804753">
                <a:tc>
                  <a:txBody>
                    <a:bodyPr/>
                    <a:lstStyle/>
                    <a:p>
                      <a:pPr algn="l" fontAlgn="ctr"/>
                      <a:r>
                        <a:rPr lang="ja-JP" altLang="en-US" sz="1600" b="1" u="none" strike="noStrike">
                          <a:effectLst/>
                        </a:rPr>
                        <a:t>焼き戻し作業</a:t>
                      </a:r>
                      <a:endParaRPr lang="ja-JP" altLang="en-US" sz="1600" b="1" i="0" u="none" strike="noStrike">
                        <a:solidFill>
                          <a:srgbClr val="000000"/>
                        </a:solidFill>
                        <a:effectLst/>
                        <a:latin typeface="ＭＳ Ｐゴシック"/>
                      </a:endParaRPr>
                    </a:p>
                  </a:txBody>
                  <a:tcPr marL="6727" marR="6727" marT="6727" marB="0" anchor="ctr"/>
                </a:tc>
                <a:tc>
                  <a:txBody>
                    <a:bodyPr/>
                    <a:lstStyle/>
                    <a:p>
                      <a:pPr algn="l" fontAlgn="ctr"/>
                      <a:r>
                        <a:rPr lang="ja-JP" altLang="en-US" sz="1600" b="1" u="none" strike="noStrike" dirty="0">
                          <a:effectLst/>
                        </a:rPr>
                        <a:t>硬さ検査をするために加工材を取ろうとしたとき、温度が高いため、作業者が手指を火傷する。</a:t>
                      </a:r>
                      <a:endParaRPr lang="ja-JP" altLang="en-US" sz="1600" b="1" i="0" u="none" strike="noStrike" dirty="0">
                        <a:solidFill>
                          <a:srgbClr val="000000"/>
                        </a:solidFill>
                        <a:effectLst/>
                        <a:latin typeface="ＭＳ Ｐゴシック"/>
                      </a:endParaRPr>
                    </a:p>
                  </a:txBody>
                  <a:tcPr marL="6727" marR="6727" marT="6727" marB="0" anchor="ctr"/>
                </a:tc>
                <a:tc>
                  <a:txBody>
                    <a:bodyPr/>
                    <a:lstStyle/>
                    <a:p>
                      <a:pPr algn="l" fontAlgn="ctr"/>
                      <a:r>
                        <a:rPr lang="ja-JP" altLang="en-US" sz="1600" b="1" u="none" strike="noStrike" dirty="0">
                          <a:effectLst/>
                        </a:rPr>
                        <a:t>加工材を抜き取るときは、手袋の着用を徹底する。</a:t>
                      </a:r>
                      <a:endParaRPr lang="ja-JP" altLang="en-US" sz="1600" b="1" i="0" u="none" strike="noStrike" dirty="0">
                        <a:solidFill>
                          <a:srgbClr val="000000"/>
                        </a:solidFill>
                        <a:effectLst/>
                        <a:latin typeface="ＭＳ Ｐゴシック"/>
                      </a:endParaRPr>
                    </a:p>
                  </a:txBody>
                  <a:tcPr marL="6727" marR="6727" marT="6727" marB="0" anchor="ctr"/>
                </a:tc>
                <a:tc>
                  <a:txBody>
                    <a:bodyPr/>
                    <a:lstStyle/>
                    <a:p>
                      <a:pPr algn="ctr" fontAlgn="ctr"/>
                      <a:r>
                        <a:rPr lang="ja-JP" altLang="en-US" sz="1600" b="1" u="none" strike="noStrike" dirty="0">
                          <a:effectLst/>
                        </a:rPr>
                        <a:t>△</a:t>
                      </a:r>
                      <a:endParaRPr lang="ja-JP" altLang="en-US" sz="1600" b="1" i="0" u="none" strike="noStrike" dirty="0">
                        <a:solidFill>
                          <a:srgbClr val="000000"/>
                        </a:solidFill>
                        <a:effectLst/>
                        <a:latin typeface="ＭＳ Ｐゴシック"/>
                      </a:endParaRPr>
                    </a:p>
                  </a:txBody>
                  <a:tcPr marL="6727" marR="6727" marT="6727" marB="0" anchor="ctr"/>
                </a:tc>
                <a:tc>
                  <a:txBody>
                    <a:bodyPr/>
                    <a:lstStyle/>
                    <a:p>
                      <a:pPr algn="ctr" fontAlgn="ctr"/>
                      <a:r>
                        <a:rPr lang="ja-JP" altLang="en-US" sz="1600" b="1" u="none" strike="noStrike" dirty="0">
                          <a:effectLst/>
                        </a:rPr>
                        <a:t>△</a:t>
                      </a:r>
                      <a:endParaRPr lang="ja-JP" altLang="en-US" sz="1600" b="1" i="0" u="none" strike="noStrike" dirty="0">
                        <a:solidFill>
                          <a:srgbClr val="000000"/>
                        </a:solidFill>
                        <a:effectLst/>
                        <a:latin typeface="ＭＳ Ｐゴシック"/>
                      </a:endParaRPr>
                    </a:p>
                  </a:txBody>
                  <a:tcPr marL="6727" marR="6727" marT="6727" marB="0" anchor="ctr"/>
                </a:tc>
                <a:tc>
                  <a:txBody>
                    <a:bodyPr/>
                    <a:lstStyle/>
                    <a:p>
                      <a:pPr algn="ctr" fontAlgn="ctr"/>
                      <a:r>
                        <a:rPr lang="en-US" altLang="ja-JP" sz="1600" b="1" u="none" strike="noStrike" dirty="0">
                          <a:effectLst/>
                        </a:rPr>
                        <a:t>Ⅱ</a:t>
                      </a:r>
                      <a:endParaRPr lang="en-US" altLang="ja-JP" sz="1600" b="1" i="0" u="none" strike="noStrike" dirty="0">
                        <a:solidFill>
                          <a:srgbClr val="000000"/>
                        </a:solidFill>
                        <a:effectLst/>
                        <a:latin typeface="ＭＳ Ｐゴシック"/>
                      </a:endParaRPr>
                    </a:p>
                  </a:txBody>
                  <a:tcPr marL="6727" marR="6727" marT="6727" marB="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208450027"/>
              </p:ext>
            </p:extLst>
          </p:nvPr>
        </p:nvGraphicFramePr>
        <p:xfrm>
          <a:off x="179512" y="4221088"/>
          <a:ext cx="8712968" cy="2182833"/>
        </p:xfrm>
        <a:graphic>
          <a:graphicData uri="http://schemas.openxmlformats.org/drawingml/2006/table">
            <a:tbl>
              <a:tblPr>
                <a:tableStyleId>{5940675A-B579-460E-94D1-54222C63F5DA}</a:tableStyleId>
              </a:tblPr>
              <a:tblGrid>
                <a:gridCol w="3621430"/>
                <a:gridCol w="590533"/>
                <a:gridCol w="590533"/>
                <a:gridCol w="731857"/>
                <a:gridCol w="731857"/>
                <a:gridCol w="1680748"/>
                <a:gridCol w="766010"/>
              </a:tblGrid>
              <a:tr h="405972">
                <a:tc rowSpan="2">
                  <a:txBody>
                    <a:bodyPr/>
                    <a:lstStyle/>
                    <a:p>
                      <a:pPr algn="ctr" fontAlgn="ctr"/>
                      <a:r>
                        <a:rPr lang="ja-JP" altLang="en-US" sz="1600" b="1" u="none" strike="noStrike" dirty="0">
                          <a:effectLst/>
                        </a:rPr>
                        <a:t>リスク低減対策案</a:t>
                      </a:r>
                      <a:endParaRPr lang="ja-JP" altLang="en-US" sz="1600" b="1" i="0" u="none" strike="noStrike" dirty="0">
                        <a:solidFill>
                          <a:srgbClr val="000000"/>
                        </a:solidFill>
                        <a:effectLst/>
                        <a:latin typeface="ＭＳ Ｐゴシック"/>
                      </a:endParaRPr>
                    </a:p>
                  </a:txBody>
                  <a:tcPr marL="6673" marR="6673" marT="6673" marB="0" anchor="ctr"/>
                </a:tc>
                <a:tc gridSpan="3">
                  <a:txBody>
                    <a:bodyPr/>
                    <a:lstStyle/>
                    <a:p>
                      <a:pPr algn="ctr" fontAlgn="ctr"/>
                      <a:r>
                        <a:rPr lang="ja-JP" altLang="en-US" sz="1600" b="1" u="none" strike="noStrike" dirty="0">
                          <a:effectLst/>
                        </a:rPr>
                        <a:t>措置実施後のリスクの見積もり</a:t>
                      </a:r>
                      <a:endParaRPr lang="ja-JP" altLang="en-US" sz="1600" b="1" i="0" u="none" strike="noStrike" dirty="0">
                        <a:solidFill>
                          <a:srgbClr val="000000"/>
                        </a:solidFill>
                        <a:effectLst/>
                        <a:latin typeface="ＭＳ Ｐゴシック"/>
                      </a:endParaRPr>
                    </a:p>
                  </a:txBody>
                  <a:tcPr marL="6673" marR="6673" marT="6673" marB="0" anchor="ct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600" b="1" u="none" strike="noStrike">
                          <a:effectLst/>
                        </a:rPr>
                        <a:t>対応措置</a:t>
                      </a:r>
                      <a:endParaRPr lang="ja-JP" altLang="en-US" sz="1600" b="1" i="0" u="none" strike="noStrike">
                        <a:solidFill>
                          <a:srgbClr val="000000"/>
                        </a:solidFill>
                        <a:effectLst/>
                        <a:latin typeface="ＭＳ Ｐゴシック"/>
                      </a:endParaRPr>
                    </a:p>
                  </a:txBody>
                  <a:tcPr marL="6673" marR="6673" marT="6673" marB="0" anchor="ctr"/>
                </a:tc>
                <a:tc hMerge="1">
                  <a:txBody>
                    <a:bodyPr/>
                    <a:lstStyle/>
                    <a:p>
                      <a:endParaRPr kumimoji="1" lang="ja-JP" altLang="en-US"/>
                    </a:p>
                  </a:txBody>
                  <a:tcPr/>
                </a:tc>
                <a:tc rowSpan="2">
                  <a:txBody>
                    <a:bodyPr/>
                    <a:lstStyle/>
                    <a:p>
                      <a:pPr algn="ctr" fontAlgn="ctr"/>
                      <a:r>
                        <a:rPr lang="ja-JP" altLang="en-US" sz="1600" b="1" u="none" strike="noStrike">
                          <a:effectLst/>
                        </a:rPr>
                        <a:t>備考</a:t>
                      </a:r>
                      <a:endParaRPr lang="ja-JP" altLang="en-US" sz="1600" b="1" i="0" u="none" strike="noStrike">
                        <a:solidFill>
                          <a:srgbClr val="000000"/>
                        </a:solidFill>
                        <a:effectLst/>
                        <a:latin typeface="ＭＳ Ｐゴシック"/>
                      </a:endParaRPr>
                    </a:p>
                  </a:txBody>
                  <a:tcPr marL="6673" marR="6673" marT="6673" marB="0" anchor="ctr"/>
                </a:tc>
              </a:tr>
              <a:tr h="746156">
                <a:tc vMerge="1">
                  <a:txBody>
                    <a:bodyPr/>
                    <a:lstStyle/>
                    <a:p>
                      <a:endParaRPr kumimoji="1" lang="ja-JP" altLang="en-US"/>
                    </a:p>
                  </a:txBody>
                  <a:tcPr/>
                </a:tc>
                <a:tc>
                  <a:txBody>
                    <a:bodyPr/>
                    <a:lstStyle/>
                    <a:p>
                      <a:pPr algn="ctr" fontAlgn="ctr"/>
                      <a:r>
                        <a:rPr lang="ja-JP" altLang="en-US" sz="1600" b="1" u="none" strike="noStrike" dirty="0">
                          <a:effectLst/>
                        </a:rPr>
                        <a:t>重篤度</a:t>
                      </a:r>
                      <a:endParaRPr lang="ja-JP" altLang="en-US" sz="1600" b="1" i="0" u="none" strike="noStrike" dirty="0">
                        <a:solidFill>
                          <a:srgbClr val="000000"/>
                        </a:solidFill>
                        <a:effectLst/>
                        <a:latin typeface="ＭＳ Ｐゴシック"/>
                      </a:endParaRPr>
                    </a:p>
                  </a:txBody>
                  <a:tcPr marL="6673" marR="6673" marT="6673" marB="0" anchor="ctr"/>
                </a:tc>
                <a:tc>
                  <a:txBody>
                    <a:bodyPr/>
                    <a:lstStyle/>
                    <a:p>
                      <a:pPr algn="ctr" fontAlgn="ctr"/>
                      <a:r>
                        <a:rPr lang="ja-JP" altLang="en-US" sz="1600" b="1" u="none" strike="noStrike" dirty="0">
                          <a:effectLst/>
                        </a:rPr>
                        <a:t>発生可能性</a:t>
                      </a:r>
                      <a:endParaRPr lang="ja-JP" altLang="en-US" sz="1600" b="1" i="0" u="none" strike="noStrike" dirty="0">
                        <a:solidFill>
                          <a:srgbClr val="000000"/>
                        </a:solidFill>
                        <a:effectLst/>
                        <a:latin typeface="ＭＳ Ｐゴシック"/>
                      </a:endParaRPr>
                    </a:p>
                  </a:txBody>
                  <a:tcPr marL="6673" marR="6673" marT="6673" marB="0" anchor="ctr"/>
                </a:tc>
                <a:tc>
                  <a:txBody>
                    <a:bodyPr/>
                    <a:lstStyle/>
                    <a:p>
                      <a:pPr algn="ctr" fontAlgn="ctr"/>
                      <a:r>
                        <a:rPr lang="ja-JP" altLang="en-US" sz="1600" b="1" u="none" strike="noStrike" dirty="0">
                          <a:effectLst/>
                        </a:rPr>
                        <a:t>優先度</a:t>
                      </a:r>
                      <a:endParaRPr lang="ja-JP" altLang="en-US" sz="1600" b="1" i="0" u="none" strike="noStrike" dirty="0">
                        <a:solidFill>
                          <a:srgbClr val="000000"/>
                        </a:solidFill>
                        <a:effectLst/>
                        <a:latin typeface="ＭＳ Ｐゴシック"/>
                      </a:endParaRPr>
                    </a:p>
                    <a:p>
                      <a:pPr algn="ctr" fontAlgn="ctr"/>
                      <a:r>
                        <a:rPr lang="ja-JP" altLang="en-US" sz="1600" b="1" u="none" strike="noStrike" dirty="0">
                          <a:effectLst/>
                        </a:rPr>
                        <a:t>リスク</a:t>
                      </a:r>
                      <a:endParaRPr lang="ja-JP" altLang="en-US" sz="1600" b="1" i="0" u="none" strike="noStrike" dirty="0">
                        <a:solidFill>
                          <a:srgbClr val="000000"/>
                        </a:solidFill>
                        <a:effectLst/>
                        <a:latin typeface="ＭＳ Ｐゴシック"/>
                      </a:endParaRPr>
                    </a:p>
                  </a:txBody>
                  <a:tcPr marL="6673" marR="6673" marT="6673" marB="0" anchor="ctr"/>
                </a:tc>
                <a:tc>
                  <a:txBody>
                    <a:bodyPr/>
                    <a:lstStyle/>
                    <a:p>
                      <a:pPr algn="ctr" fontAlgn="ctr"/>
                      <a:r>
                        <a:rPr lang="ja-JP" altLang="en-US" sz="1600" b="1" u="none" strike="noStrike" dirty="0">
                          <a:effectLst/>
                        </a:rPr>
                        <a:t>措置実施日</a:t>
                      </a:r>
                      <a:endParaRPr lang="ja-JP" altLang="en-US" sz="1600" b="1" i="0" u="none" strike="noStrike" dirty="0">
                        <a:solidFill>
                          <a:srgbClr val="000000"/>
                        </a:solidFill>
                        <a:effectLst/>
                        <a:latin typeface="ＭＳ Ｐゴシック"/>
                      </a:endParaRPr>
                    </a:p>
                  </a:txBody>
                  <a:tcPr marL="6673" marR="6673" marT="6673" marB="0" anchor="ctr"/>
                </a:tc>
                <a:tc>
                  <a:txBody>
                    <a:bodyPr/>
                    <a:lstStyle/>
                    <a:p>
                      <a:pPr algn="ctr" fontAlgn="ctr"/>
                      <a:r>
                        <a:rPr lang="zh-TW" altLang="en-US" sz="1600" b="1" u="none" strike="noStrike" dirty="0">
                          <a:effectLst/>
                        </a:rPr>
                        <a:t>次年度検討事項</a:t>
                      </a:r>
                      <a:endParaRPr lang="zh-TW" altLang="en-US" sz="1600" b="1" i="0" u="none" strike="noStrike" dirty="0">
                        <a:solidFill>
                          <a:srgbClr val="000000"/>
                        </a:solidFill>
                        <a:effectLst/>
                        <a:latin typeface="ＭＳ Ｐゴシック"/>
                      </a:endParaRPr>
                    </a:p>
                  </a:txBody>
                  <a:tcPr marL="6673" marR="6673" marT="6673" marB="0" anchor="ctr"/>
                </a:tc>
                <a:tc vMerge="1">
                  <a:txBody>
                    <a:bodyPr/>
                    <a:lstStyle/>
                    <a:p>
                      <a:endParaRPr kumimoji="1" lang="ja-JP" altLang="en-US"/>
                    </a:p>
                  </a:txBody>
                  <a:tcPr/>
                </a:tc>
              </a:tr>
              <a:tr h="942324">
                <a:tc>
                  <a:txBody>
                    <a:bodyPr/>
                    <a:lstStyle/>
                    <a:p>
                      <a:pPr algn="l" fontAlgn="ctr"/>
                      <a:r>
                        <a:rPr lang="ja-JP" altLang="en-US" sz="1600" b="1" u="none" strike="noStrike">
                          <a:effectLst/>
                        </a:rPr>
                        <a:t>焼き戻しが終了した加工材は、強制空冷装置にて一定時間冷却後、次工程に移動する。</a:t>
                      </a:r>
                      <a:endParaRPr lang="ja-JP" altLang="en-US" sz="1600" b="1" i="0" u="none" strike="noStrike">
                        <a:solidFill>
                          <a:srgbClr val="000000"/>
                        </a:solidFill>
                        <a:effectLst/>
                        <a:latin typeface="ＭＳ Ｐゴシック"/>
                      </a:endParaRPr>
                    </a:p>
                  </a:txBody>
                  <a:tcPr marL="6673" marR="6673" marT="6673" marB="0" anchor="ctr"/>
                </a:tc>
                <a:tc>
                  <a:txBody>
                    <a:bodyPr/>
                    <a:lstStyle/>
                    <a:p>
                      <a:pPr algn="ctr" fontAlgn="ctr"/>
                      <a:r>
                        <a:rPr lang="ja-JP" altLang="en-US" sz="1600" b="1" u="none" strike="noStrike">
                          <a:effectLst/>
                        </a:rPr>
                        <a:t>△</a:t>
                      </a:r>
                      <a:endParaRPr lang="ja-JP" altLang="en-US" sz="1600" b="1" i="0" u="none" strike="noStrike">
                        <a:solidFill>
                          <a:srgbClr val="000000"/>
                        </a:solidFill>
                        <a:effectLst/>
                        <a:latin typeface="ＭＳ Ｐゴシック"/>
                      </a:endParaRPr>
                    </a:p>
                  </a:txBody>
                  <a:tcPr marL="6673" marR="6673" marT="6673" marB="0" anchor="ctr"/>
                </a:tc>
                <a:tc>
                  <a:txBody>
                    <a:bodyPr/>
                    <a:lstStyle/>
                    <a:p>
                      <a:pPr algn="ctr" fontAlgn="ctr"/>
                      <a:r>
                        <a:rPr lang="ja-JP" altLang="en-US" sz="1600" b="1" u="none" strike="noStrike">
                          <a:effectLst/>
                        </a:rPr>
                        <a:t>○</a:t>
                      </a:r>
                      <a:endParaRPr lang="ja-JP" altLang="en-US" sz="1600" b="1" i="0" u="none" strike="noStrike">
                        <a:solidFill>
                          <a:srgbClr val="000000"/>
                        </a:solidFill>
                        <a:effectLst/>
                        <a:latin typeface="ＭＳ Ｐゴシック"/>
                      </a:endParaRPr>
                    </a:p>
                  </a:txBody>
                  <a:tcPr marL="6673" marR="6673" marT="6673" marB="0" anchor="ctr"/>
                </a:tc>
                <a:tc>
                  <a:txBody>
                    <a:bodyPr/>
                    <a:lstStyle/>
                    <a:p>
                      <a:pPr algn="ctr" fontAlgn="ctr"/>
                      <a:r>
                        <a:rPr lang="en-US" altLang="ja-JP" sz="1600" b="1" u="none" strike="noStrike">
                          <a:effectLst/>
                        </a:rPr>
                        <a:t>Ⅰ</a:t>
                      </a:r>
                      <a:endParaRPr lang="en-US" altLang="ja-JP" sz="1600" b="1" i="0" u="none" strike="noStrike">
                        <a:solidFill>
                          <a:srgbClr val="000000"/>
                        </a:solidFill>
                        <a:effectLst/>
                        <a:latin typeface="ＭＳ Ｐゴシック"/>
                      </a:endParaRPr>
                    </a:p>
                  </a:txBody>
                  <a:tcPr marL="6673" marR="6673" marT="6673" marB="0" anchor="ctr"/>
                </a:tc>
                <a:tc>
                  <a:txBody>
                    <a:bodyPr/>
                    <a:lstStyle/>
                    <a:p>
                      <a:pPr algn="l" fontAlgn="ctr"/>
                      <a:r>
                        <a:rPr lang="ja-JP" altLang="en-US" sz="1600" b="1" u="none" strike="noStrike">
                          <a:effectLst/>
                        </a:rPr>
                        <a:t>　</a:t>
                      </a:r>
                      <a:endParaRPr lang="ja-JP" altLang="en-US" sz="1600" b="1" i="0" u="none" strike="noStrike">
                        <a:solidFill>
                          <a:srgbClr val="000000"/>
                        </a:solidFill>
                        <a:effectLst/>
                        <a:latin typeface="ＭＳ Ｐゴシック"/>
                      </a:endParaRPr>
                    </a:p>
                  </a:txBody>
                  <a:tcPr marL="6673" marR="6673" marT="6673" marB="0" anchor="ctr"/>
                </a:tc>
                <a:tc>
                  <a:txBody>
                    <a:bodyPr/>
                    <a:lstStyle/>
                    <a:p>
                      <a:pPr algn="l" fontAlgn="ctr"/>
                      <a:r>
                        <a:rPr lang="ja-JP" altLang="en-US" sz="1600" b="1" u="none" strike="noStrike" dirty="0">
                          <a:effectLst/>
                        </a:rPr>
                        <a:t>　</a:t>
                      </a:r>
                      <a:endParaRPr lang="ja-JP" altLang="en-US" sz="1600" b="1" i="0" u="none" strike="noStrike" dirty="0">
                        <a:solidFill>
                          <a:srgbClr val="000000"/>
                        </a:solidFill>
                        <a:effectLst/>
                        <a:latin typeface="ＭＳ Ｐゴシック"/>
                      </a:endParaRPr>
                    </a:p>
                  </a:txBody>
                  <a:tcPr marL="6673" marR="6673" marT="6673" marB="0" anchor="ctr"/>
                </a:tc>
                <a:tc>
                  <a:txBody>
                    <a:bodyPr/>
                    <a:lstStyle/>
                    <a:p>
                      <a:pPr algn="l" fontAlgn="ctr"/>
                      <a:r>
                        <a:rPr lang="ja-JP" altLang="en-US" sz="1600" b="1" u="none" strike="noStrike" dirty="0">
                          <a:effectLst/>
                        </a:rPr>
                        <a:t>　</a:t>
                      </a:r>
                      <a:endParaRPr lang="ja-JP" altLang="en-US" sz="1600" b="1" i="0" u="none" strike="noStrike" dirty="0">
                        <a:solidFill>
                          <a:srgbClr val="000000"/>
                        </a:solidFill>
                        <a:effectLst/>
                        <a:latin typeface="ＭＳ Ｐゴシック"/>
                      </a:endParaRPr>
                    </a:p>
                  </a:txBody>
                  <a:tcPr marL="6673" marR="6673" marT="6673" marB="0" anchor="ctr"/>
                </a:tc>
              </a:tr>
            </a:tbl>
          </a:graphicData>
        </a:graphic>
      </p:graphicFrame>
      <p:sp>
        <p:nvSpPr>
          <p:cNvPr id="13" name="テキスト ボックス 12"/>
          <p:cNvSpPr txBox="1"/>
          <p:nvPr/>
        </p:nvSpPr>
        <p:spPr>
          <a:xfrm>
            <a:off x="179512" y="332656"/>
            <a:ext cx="8784976" cy="46166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400" dirty="0" smtClean="0"/>
              <a:t>リスクアセスメントの記録例</a:t>
            </a:r>
            <a:endParaRPr kumimoji="1" lang="ja-JP" altLang="en-US" sz="2400" dirty="0"/>
          </a:p>
        </p:txBody>
      </p:sp>
    </p:spTree>
    <p:extLst>
      <p:ext uri="{BB962C8B-B14F-4D97-AF65-F5344CB8AC3E}">
        <p14:creationId xmlns:p14="http://schemas.microsoft.com/office/powerpoint/2010/main" val="21299173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817300"/>
            <a:ext cx="5357777" cy="498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23528" y="5805264"/>
            <a:ext cx="8424936" cy="646331"/>
          </a:xfrm>
          <a:prstGeom prst="rect">
            <a:avLst/>
          </a:prstGeom>
          <a:noFill/>
        </p:spPr>
        <p:txBody>
          <a:bodyPr wrap="square" rtlCol="0">
            <a:spAutoFit/>
          </a:bodyPr>
          <a:lstStyle/>
          <a:p>
            <a:r>
              <a:rPr lang="ja-JP" altLang="en-US" b="1" dirty="0"/>
              <a:t>テーブル式ショット機のテーブルを回転させたまま作業青行なっていたため、作業者の福が巻き込まれ、負傷する</a:t>
            </a:r>
            <a:r>
              <a:rPr lang="ja-JP" altLang="en-US" b="1" dirty="0" smtClean="0"/>
              <a:t>。</a:t>
            </a:r>
            <a:endParaRPr kumimoji="1" lang="ja-JP" altLang="en-US" dirty="0"/>
          </a:p>
        </p:txBody>
      </p:sp>
      <p:sp>
        <p:nvSpPr>
          <p:cNvPr id="4" name="テキスト ボックス 3"/>
          <p:cNvSpPr txBox="1"/>
          <p:nvPr/>
        </p:nvSpPr>
        <p:spPr>
          <a:xfrm>
            <a:off x="179512" y="332656"/>
            <a:ext cx="2376264" cy="523220"/>
          </a:xfrm>
          <a:prstGeom prst="rect">
            <a:avLst/>
          </a:prstGeom>
          <a:noFill/>
        </p:spPr>
        <p:txBody>
          <a:bodyPr wrap="square" rtlCol="0">
            <a:spAutoFit/>
          </a:bodyPr>
          <a:lstStyle/>
          <a:p>
            <a:r>
              <a:rPr lang="ja-JP" altLang="en-US" sz="2800" dirty="0" smtClean="0"/>
              <a:t>ショット作業</a:t>
            </a:r>
            <a:endParaRPr kumimoji="1" lang="ja-JP" altLang="en-US" sz="2800" dirty="0"/>
          </a:p>
        </p:txBody>
      </p:sp>
    </p:spTree>
    <p:extLst>
      <p:ext uri="{BB962C8B-B14F-4D97-AF65-F5344CB8AC3E}">
        <p14:creationId xmlns:p14="http://schemas.microsoft.com/office/powerpoint/2010/main" val="3288762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698456687"/>
              </p:ext>
            </p:extLst>
          </p:nvPr>
        </p:nvGraphicFramePr>
        <p:xfrm>
          <a:off x="251520" y="1268760"/>
          <a:ext cx="8640960" cy="2438089"/>
        </p:xfrm>
        <a:graphic>
          <a:graphicData uri="http://schemas.openxmlformats.org/drawingml/2006/table">
            <a:tbl>
              <a:tblPr>
                <a:tableStyleId>{5940675A-B579-460E-94D1-54222C63F5DA}</a:tableStyleId>
              </a:tblPr>
              <a:tblGrid>
                <a:gridCol w="1152128"/>
                <a:gridCol w="2448272"/>
                <a:gridCol w="3308420"/>
                <a:gridCol w="577380"/>
                <a:gridCol w="577380"/>
                <a:gridCol w="577380"/>
              </a:tblGrid>
              <a:tr h="473915">
                <a:tc rowSpan="2">
                  <a:txBody>
                    <a:bodyPr/>
                    <a:lstStyle/>
                    <a:p>
                      <a:pPr algn="ctr" fontAlgn="ctr"/>
                      <a:r>
                        <a:rPr lang="ja-JP" altLang="en-US" sz="1600" b="1" u="none" strike="noStrike" dirty="0">
                          <a:effectLst/>
                        </a:rPr>
                        <a:t>作業名</a:t>
                      </a:r>
                      <a:endParaRPr lang="ja-JP" altLang="en-US" sz="1600" b="1" i="0" u="none" strike="noStrike" dirty="0">
                        <a:solidFill>
                          <a:srgbClr val="000000"/>
                        </a:solidFill>
                        <a:effectLst/>
                        <a:latin typeface="ＭＳ Ｐゴシック"/>
                      </a:endParaRPr>
                    </a:p>
                  </a:txBody>
                  <a:tcPr marL="6727" marR="6727" marT="6727" marB="0" anchor="ctr"/>
                </a:tc>
                <a:tc rowSpan="2">
                  <a:txBody>
                    <a:bodyPr/>
                    <a:lstStyle/>
                    <a:p>
                      <a:pPr algn="ctr" fontAlgn="ctr"/>
                      <a:r>
                        <a:rPr lang="ja-JP" altLang="en-US" sz="1600" b="1" u="none" strike="noStrike" dirty="0">
                          <a:effectLst/>
                        </a:rPr>
                        <a:t>危険性又は有害性と発生のおそれのある災害</a:t>
                      </a:r>
                      <a:endParaRPr lang="ja-JP" altLang="en-US" sz="1600" b="1" i="0" u="none" strike="noStrike" dirty="0">
                        <a:solidFill>
                          <a:srgbClr val="000000"/>
                        </a:solidFill>
                        <a:effectLst/>
                        <a:latin typeface="ＭＳ Ｐゴシック"/>
                      </a:endParaRPr>
                    </a:p>
                  </a:txBody>
                  <a:tcPr marL="6727" marR="6727" marT="6727" marB="0" anchor="ctr"/>
                </a:tc>
                <a:tc rowSpan="2">
                  <a:txBody>
                    <a:bodyPr/>
                    <a:lstStyle/>
                    <a:p>
                      <a:pPr algn="ctr" fontAlgn="ctr"/>
                      <a:r>
                        <a:rPr lang="ja-JP" altLang="en-US" sz="1600" b="1" u="none" strike="noStrike" dirty="0">
                          <a:effectLst/>
                        </a:rPr>
                        <a:t>既存の災害防止対策</a:t>
                      </a:r>
                      <a:endParaRPr lang="ja-JP" altLang="en-US" sz="1600" b="1" i="0" u="none" strike="noStrike" dirty="0">
                        <a:solidFill>
                          <a:srgbClr val="000000"/>
                        </a:solidFill>
                        <a:effectLst/>
                        <a:latin typeface="ＭＳ Ｐゴシック"/>
                      </a:endParaRPr>
                    </a:p>
                  </a:txBody>
                  <a:tcPr marL="6727" marR="6727" marT="6727" marB="0" anchor="ctr"/>
                </a:tc>
                <a:tc gridSpan="3">
                  <a:txBody>
                    <a:bodyPr/>
                    <a:lstStyle/>
                    <a:p>
                      <a:pPr algn="ctr" fontAlgn="ctr"/>
                      <a:r>
                        <a:rPr lang="ja-JP" altLang="en-US" sz="1600" b="1" u="none" strike="noStrike" dirty="0">
                          <a:effectLst/>
                        </a:rPr>
                        <a:t>リスクの見積り</a:t>
                      </a:r>
                      <a:endParaRPr lang="ja-JP" altLang="en-US" sz="1600" b="1" i="0" u="none" strike="noStrike" dirty="0">
                        <a:solidFill>
                          <a:srgbClr val="000000"/>
                        </a:solidFill>
                        <a:effectLst/>
                        <a:latin typeface="ＭＳ Ｐゴシック"/>
                      </a:endParaRPr>
                    </a:p>
                  </a:txBody>
                  <a:tcPr marL="6727" marR="6727" marT="6727" marB="0" anchor="ctr"/>
                </a:tc>
                <a:tc hMerge="1">
                  <a:txBody>
                    <a:bodyPr/>
                    <a:lstStyle/>
                    <a:p>
                      <a:endParaRPr kumimoji="1" lang="ja-JP" altLang="en-US"/>
                    </a:p>
                  </a:txBody>
                  <a:tcPr/>
                </a:tc>
                <a:tc hMerge="1">
                  <a:txBody>
                    <a:bodyPr/>
                    <a:lstStyle/>
                    <a:p>
                      <a:endParaRPr kumimoji="1" lang="ja-JP" altLang="en-US"/>
                    </a:p>
                  </a:txBody>
                  <a:tcPr/>
                </a:tc>
              </a:tr>
              <a:tr h="46218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600" b="1" u="none" strike="noStrike">
                          <a:effectLst/>
                        </a:rPr>
                        <a:t>重篤度</a:t>
                      </a:r>
                      <a:endParaRPr lang="ja-JP" altLang="en-US" sz="1600" b="1" i="0" u="none" strike="noStrike">
                        <a:solidFill>
                          <a:srgbClr val="000000"/>
                        </a:solidFill>
                        <a:effectLst/>
                        <a:latin typeface="ＭＳ Ｐゴシック"/>
                      </a:endParaRPr>
                    </a:p>
                  </a:txBody>
                  <a:tcPr marL="6727" marR="6727" marT="6727" marB="0" anchor="ctr"/>
                </a:tc>
                <a:tc>
                  <a:txBody>
                    <a:bodyPr/>
                    <a:lstStyle/>
                    <a:p>
                      <a:pPr algn="ctr" fontAlgn="ctr"/>
                      <a:r>
                        <a:rPr lang="ja-JP" altLang="en-US" sz="1600" b="1" u="none" strike="noStrike">
                          <a:effectLst/>
                        </a:rPr>
                        <a:t>発生可能性</a:t>
                      </a:r>
                      <a:endParaRPr lang="ja-JP" altLang="en-US" sz="1600" b="1" i="0" u="none" strike="noStrike">
                        <a:solidFill>
                          <a:srgbClr val="000000"/>
                        </a:solidFill>
                        <a:effectLst/>
                        <a:latin typeface="ＭＳ Ｐゴシック"/>
                      </a:endParaRPr>
                    </a:p>
                  </a:txBody>
                  <a:tcPr marL="6727" marR="6727" marT="6727" marB="0" anchor="ctr"/>
                </a:tc>
                <a:tc>
                  <a:txBody>
                    <a:bodyPr/>
                    <a:lstStyle/>
                    <a:p>
                      <a:pPr algn="ctr" fontAlgn="ctr"/>
                      <a:r>
                        <a:rPr lang="ja-JP" altLang="en-US" sz="1600" b="1" u="none" strike="noStrike" dirty="0">
                          <a:effectLst/>
                        </a:rPr>
                        <a:t>優先度</a:t>
                      </a:r>
                      <a:endParaRPr lang="ja-JP" altLang="en-US" sz="1600" b="1" i="0" u="none" strike="noStrike" dirty="0">
                        <a:solidFill>
                          <a:srgbClr val="000000"/>
                        </a:solidFill>
                        <a:effectLst/>
                        <a:latin typeface="ＭＳ Ｐゴシック"/>
                      </a:endParaRPr>
                    </a:p>
                    <a:p>
                      <a:pPr algn="ctr" fontAlgn="ctr"/>
                      <a:r>
                        <a:rPr lang="ja-JP" altLang="en-US" sz="1600" b="1" u="none" strike="noStrike" dirty="0">
                          <a:effectLst/>
                        </a:rPr>
                        <a:t>リスク</a:t>
                      </a:r>
                      <a:endParaRPr lang="ja-JP" altLang="en-US" sz="1600" b="1" i="0" u="none" strike="noStrike" dirty="0">
                        <a:solidFill>
                          <a:srgbClr val="000000"/>
                        </a:solidFill>
                        <a:effectLst/>
                        <a:latin typeface="ＭＳ Ｐゴシック"/>
                      </a:endParaRPr>
                    </a:p>
                  </a:txBody>
                  <a:tcPr marL="6727" marR="6727" marT="6727" marB="0" anchor="ctr"/>
                </a:tc>
              </a:tr>
              <a:tr h="1008112">
                <a:tc>
                  <a:txBody>
                    <a:bodyPr/>
                    <a:lstStyle/>
                    <a:p>
                      <a:pPr algn="l" fontAlgn="ctr"/>
                      <a:r>
                        <a:rPr lang="ja-JP" altLang="en-US" sz="1600" b="1" u="none" strike="noStrike">
                          <a:effectLst/>
                        </a:rPr>
                        <a:t>ショット作業</a:t>
                      </a:r>
                      <a:endParaRPr lang="ja-JP" altLang="en-US" sz="1600" b="1" i="0" u="none" strike="noStrike">
                        <a:solidFill>
                          <a:srgbClr val="000000"/>
                        </a:solidFill>
                        <a:effectLst/>
                        <a:latin typeface="ＭＳ Ｐゴシック"/>
                      </a:endParaRPr>
                    </a:p>
                  </a:txBody>
                  <a:tcPr marL="6727" marR="6727" marT="6727" marB="0" anchor="ctr"/>
                </a:tc>
                <a:tc>
                  <a:txBody>
                    <a:bodyPr/>
                    <a:lstStyle/>
                    <a:p>
                      <a:pPr algn="l" fontAlgn="ctr"/>
                      <a:r>
                        <a:rPr lang="ja-JP" altLang="en-US" sz="1600" b="1" u="none" strike="noStrike" dirty="0">
                          <a:effectLst/>
                        </a:rPr>
                        <a:t>テーブル式ショット機のテーブルを回転させたまま作業青行なっていたため、作業者の福が巻き込まれ、負傷する。</a:t>
                      </a:r>
                      <a:endParaRPr lang="ja-JP" altLang="en-US" sz="1600" b="1" i="0" u="none" strike="noStrike" dirty="0">
                        <a:solidFill>
                          <a:srgbClr val="000000"/>
                        </a:solidFill>
                        <a:effectLst/>
                        <a:latin typeface="ＭＳ Ｐゴシック"/>
                      </a:endParaRPr>
                    </a:p>
                  </a:txBody>
                  <a:tcPr marL="6727" marR="6727" marT="6727" marB="0" anchor="ctr"/>
                </a:tc>
                <a:tc>
                  <a:txBody>
                    <a:bodyPr/>
                    <a:lstStyle/>
                    <a:p>
                      <a:pPr algn="l" fontAlgn="ctr"/>
                      <a:r>
                        <a:rPr lang="ja-JP" altLang="en-US" sz="1600" b="1" u="none" strike="noStrike" dirty="0">
                          <a:effectLst/>
                        </a:rPr>
                        <a:t>作業時には、テーブルの回転を必ず停止させる。</a:t>
                      </a:r>
                      <a:endParaRPr lang="ja-JP" altLang="en-US" sz="1600" b="1" i="0" u="none" strike="noStrike" dirty="0">
                        <a:solidFill>
                          <a:srgbClr val="000000"/>
                        </a:solidFill>
                        <a:effectLst/>
                        <a:latin typeface="ＭＳ Ｐゴシック"/>
                      </a:endParaRPr>
                    </a:p>
                  </a:txBody>
                  <a:tcPr marL="6727" marR="6727" marT="6727" marB="0" anchor="ctr"/>
                </a:tc>
                <a:tc>
                  <a:txBody>
                    <a:bodyPr/>
                    <a:lstStyle/>
                    <a:p>
                      <a:pPr algn="ctr" fontAlgn="ctr"/>
                      <a:r>
                        <a:rPr lang="ja-JP" altLang="en-US" sz="1600" b="1" u="none" strike="noStrike" dirty="0">
                          <a:effectLst/>
                        </a:rPr>
                        <a:t>△</a:t>
                      </a:r>
                      <a:endParaRPr lang="ja-JP" altLang="en-US" sz="1600" b="1" i="0" u="none" strike="noStrike" dirty="0">
                        <a:solidFill>
                          <a:srgbClr val="000000"/>
                        </a:solidFill>
                        <a:effectLst/>
                        <a:latin typeface="ＭＳ Ｐゴシック"/>
                      </a:endParaRPr>
                    </a:p>
                  </a:txBody>
                  <a:tcPr marL="6727" marR="6727" marT="6727" marB="0" anchor="ctr"/>
                </a:tc>
                <a:tc>
                  <a:txBody>
                    <a:bodyPr/>
                    <a:lstStyle/>
                    <a:p>
                      <a:pPr algn="ctr" fontAlgn="ctr"/>
                      <a:r>
                        <a:rPr lang="ja-JP" altLang="en-US" sz="1600" b="1" u="none" strike="noStrike" dirty="0">
                          <a:effectLst/>
                        </a:rPr>
                        <a:t>△</a:t>
                      </a:r>
                      <a:endParaRPr lang="ja-JP" altLang="en-US" sz="1600" b="1" i="0" u="none" strike="noStrike" dirty="0">
                        <a:solidFill>
                          <a:srgbClr val="000000"/>
                        </a:solidFill>
                        <a:effectLst/>
                        <a:latin typeface="ＭＳ Ｐゴシック"/>
                      </a:endParaRPr>
                    </a:p>
                  </a:txBody>
                  <a:tcPr marL="6727" marR="6727" marT="6727" marB="0" anchor="ctr"/>
                </a:tc>
                <a:tc>
                  <a:txBody>
                    <a:bodyPr/>
                    <a:lstStyle/>
                    <a:p>
                      <a:pPr algn="ctr" fontAlgn="ctr"/>
                      <a:r>
                        <a:rPr lang="en-US" altLang="ja-JP" sz="1600" b="1" u="none" strike="noStrike" dirty="0">
                          <a:effectLst/>
                        </a:rPr>
                        <a:t>Ⅱ</a:t>
                      </a:r>
                      <a:endParaRPr lang="en-US" altLang="ja-JP" sz="1600" b="1" i="0" u="none" strike="noStrike" dirty="0">
                        <a:solidFill>
                          <a:srgbClr val="000000"/>
                        </a:solidFill>
                        <a:effectLst/>
                        <a:latin typeface="ＭＳ Ｐゴシック"/>
                      </a:endParaRPr>
                    </a:p>
                  </a:txBody>
                  <a:tcPr marL="6727" marR="6727" marT="6727" marB="0" anchor="ct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247688278"/>
              </p:ext>
            </p:extLst>
          </p:nvPr>
        </p:nvGraphicFramePr>
        <p:xfrm>
          <a:off x="251519" y="4077072"/>
          <a:ext cx="8640962" cy="2433207"/>
        </p:xfrm>
        <a:graphic>
          <a:graphicData uri="http://schemas.openxmlformats.org/drawingml/2006/table">
            <a:tbl>
              <a:tblPr>
                <a:tableStyleId>{5940675A-B579-460E-94D1-54222C63F5DA}</a:tableStyleId>
              </a:tblPr>
              <a:tblGrid>
                <a:gridCol w="3621431"/>
                <a:gridCol w="590533"/>
                <a:gridCol w="590533"/>
                <a:gridCol w="731857"/>
                <a:gridCol w="731857"/>
                <a:gridCol w="1680748"/>
                <a:gridCol w="694003"/>
              </a:tblGrid>
              <a:tr h="628656">
                <a:tc rowSpan="2">
                  <a:txBody>
                    <a:bodyPr/>
                    <a:lstStyle/>
                    <a:p>
                      <a:pPr algn="ctr" fontAlgn="ctr"/>
                      <a:r>
                        <a:rPr lang="ja-JP" altLang="en-US" sz="1600" b="1" u="none" strike="noStrike" dirty="0">
                          <a:effectLst/>
                        </a:rPr>
                        <a:t>リスク低減対策案</a:t>
                      </a:r>
                      <a:endParaRPr lang="ja-JP" altLang="en-US" sz="1600" b="1" i="0" u="none" strike="noStrike" dirty="0">
                        <a:solidFill>
                          <a:srgbClr val="000000"/>
                        </a:solidFill>
                        <a:effectLst/>
                        <a:latin typeface="ＭＳ Ｐゴシック"/>
                      </a:endParaRPr>
                    </a:p>
                  </a:txBody>
                  <a:tcPr marL="6673" marR="6673" marT="6673" marB="0" anchor="ctr"/>
                </a:tc>
                <a:tc gridSpan="3">
                  <a:txBody>
                    <a:bodyPr/>
                    <a:lstStyle/>
                    <a:p>
                      <a:pPr algn="ctr" fontAlgn="ctr"/>
                      <a:r>
                        <a:rPr lang="ja-JP" altLang="en-US" sz="1600" b="1" u="none" strike="noStrike" dirty="0">
                          <a:effectLst/>
                        </a:rPr>
                        <a:t>措置実施後のリスクの見積もり</a:t>
                      </a:r>
                      <a:endParaRPr lang="ja-JP" altLang="en-US" sz="1600" b="1" i="0" u="none" strike="noStrike" dirty="0">
                        <a:solidFill>
                          <a:srgbClr val="000000"/>
                        </a:solidFill>
                        <a:effectLst/>
                        <a:latin typeface="ＭＳ Ｐゴシック"/>
                      </a:endParaRPr>
                    </a:p>
                  </a:txBody>
                  <a:tcPr marL="6673" marR="6673" marT="6673" marB="0" anchor="ct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600" b="1" u="none" strike="noStrike" dirty="0">
                          <a:effectLst/>
                        </a:rPr>
                        <a:t>対応措置</a:t>
                      </a:r>
                      <a:endParaRPr lang="ja-JP" altLang="en-US" sz="1600" b="1" i="0" u="none" strike="noStrike" dirty="0">
                        <a:solidFill>
                          <a:srgbClr val="000000"/>
                        </a:solidFill>
                        <a:effectLst/>
                        <a:latin typeface="ＭＳ Ｐゴシック"/>
                      </a:endParaRPr>
                    </a:p>
                  </a:txBody>
                  <a:tcPr marL="6673" marR="6673" marT="6673" marB="0" anchor="ctr"/>
                </a:tc>
                <a:tc hMerge="1">
                  <a:txBody>
                    <a:bodyPr/>
                    <a:lstStyle/>
                    <a:p>
                      <a:endParaRPr kumimoji="1" lang="ja-JP" altLang="en-US"/>
                    </a:p>
                  </a:txBody>
                  <a:tcPr/>
                </a:tc>
                <a:tc rowSpan="2">
                  <a:txBody>
                    <a:bodyPr/>
                    <a:lstStyle/>
                    <a:p>
                      <a:pPr algn="ctr" fontAlgn="ctr"/>
                      <a:r>
                        <a:rPr lang="ja-JP" altLang="en-US" sz="1600" b="1" u="none" strike="noStrike">
                          <a:effectLst/>
                        </a:rPr>
                        <a:t>備考</a:t>
                      </a:r>
                      <a:endParaRPr lang="ja-JP" altLang="en-US" sz="1600" b="1" i="0" u="none" strike="noStrike">
                        <a:solidFill>
                          <a:srgbClr val="000000"/>
                        </a:solidFill>
                        <a:effectLst/>
                        <a:latin typeface="ＭＳ Ｐゴシック"/>
                      </a:endParaRPr>
                    </a:p>
                  </a:txBody>
                  <a:tcPr marL="6673" marR="6673" marT="6673" marB="0" anchor="ctr"/>
                </a:tc>
              </a:tr>
              <a:tr h="537234">
                <a:tc vMerge="1">
                  <a:txBody>
                    <a:bodyPr/>
                    <a:lstStyle/>
                    <a:p>
                      <a:endParaRPr kumimoji="1" lang="ja-JP" altLang="en-US"/>
                    </a:p>
                  </a:txBody>
                  <a:tcPr/>
                </a:tc>
                <a:tc>
                  <a:txBody>
                    <a:bodyPr/>
                    <a:lstStyle/>
                    <a:p>
                      <a:pPr algn="ctr" fontAlgn="ctr"/>
                      <a:r>
                        <a:rPr lang="ja-JP" altLang="en-US" sz="1600" b="1" u="none" strike="noStrike">
                          <a:effectLst/>
                        </a:rPr>
                        <a:t>重篤度</a:t>
                      </a:r>
                      <a:endParaRPr lang="ja-JP" altLang="en-US" sz="1600" b="1" i="0" u="none" strike="noStrike">
                        <a:solidFill>
                          <a:srgbClr val="000000"/>
                        </a:solidFill>
                        <a:effectLst/>
                        <a:latin typeface="ＭＳ Ｐゴシック"/>
                      </a:endParaRPr>
                    </a:p>
                  </a:txBody>
                  <a:tcPr marL="6673" marR="6673" marT="6673" marB="0" anchor="ctr"/>
                </a:tc>
                <a:tc>
                  <a:txBody>
                    <a:bodyPr/>
                    <a:lstStyle/>
                    <a:p>
                      <a:pPr algn="ctr" fontAlgn="ctr"/>
                      <a:r>
                        <a:rPr lang="ja-JP" altLang="en-US" sz="1600" b="1" u="none" strike="noStrike">
                          <a:effectLst/>
                        </a:rPr>
                        <a:t>発生可能性</a:t>
                      </a:r>
                      <a:endParaRPr lang="ja-JP" altLang="en-US" sz="1600" b="1" i="0" u="none" strike="noStrike">
                        <a:solidFill>
                          <a:srgbClr val="000000"/>
                        </a:solidFill>
                        <a:effectLst/>
                        <a:latin typeface="ＭＳ Ｐゴシック"/>
                      </a:endParaRPr>
                    </a:p>
                  </a:txBody>
                  <a:tcPr marL="6673" marR="6673" marT="6673" marB="0" anchor="ctr"/>
                </a:tc>
                <a:tc>
                  <a:txBody>
                    <a:bodyPr/>
                    <a:lstStyle/>
                    <a:p>
                      <a:pPr algn="ctr" fontAlgn="ctr"/>
                      <a:r>
                        <a:rPr lang="ja-JP" altLang="en-US" sz="1600" b="1" u="none" strike="noStrike">
                          <a:effectLst/>
                        </a:rPr>
                        <a:t>優先度</a:t>
                      </a:r>
                      <a:endParaRPr lang="ja-JP" altLang="en-US" sz="1600" b="1" i="0" u="none" strike="noStrike">
                        <a:solidFill>
                          <a:srgbClr val="000000"/>
                        </a:solidFill>
                        <a:effectLst/>
                        <a:latin typeface="ＭＳ Ｐゴシック"/>
                      </a:endParaRPr>
                    </a:p>
                    <a:p>
                      <a:pPr algn="ctr" fontAlgn="ctr"/>
                      <a:r>
                        <a:rPr lang="ja-JP" altLang="en-US" sz="1600" b="1" u="none" strike="noStrike" dirty="0">
                          <a:effectLst/>
                        </a:rPr>
                        <a:t>リスク</a:t>
                      </a:r>
                      <a:endParaRPr lang="ja-JP" altLang="en-US" sz="1600" b="1" i="0" u="none" strike="noStrike" dirty="0">
                        <a:solidFill>
                          <a:srgbClr val="000000"/>
                        </a:solidFill>
                        <a:effectLst/>
                        <a:latin typeface="ＭＳ Ｐゴシック"/>
                      </a:endParaRPr>
                    </a:p>
                  </a:txBody>
                  <a:tcPr marL="6673" marR="6673" marT="6673" marB="0" anchor="ctr"/>
                </a:tc>
                <a:tc>
                  <a:txBody>
                    <a:bodyPr/>
                    <a:lstStyle/>
                    <a:p>
                      <a:pPr algn="ctr" fontAlgn="ctr"/>
                      <a:r>
                        <a:rPr lang="ja-JP" altLang="en-US" sz="1600" b="1" u="none" strike="noStrike">
                          <a:effectLst/>
                        </a:rPr>
                        <a:t>措置実施日</a:t>
                      </a:r>
                      <a:endParaRPr lang="ja-JP" altLang="en-US" sz="1600" b="1" i="0" u="none" strike="noStrike">
                        <a:solidFill>
                          <a:srgbClr val="000000"/>
                        </a:solidFill>
                        <a:effectLst/>
                        <a:latin typeface="ＭＳ Ｐゴシック"/>
                      </a:endParaRPr>
                    </a:p>
                  </a:txBody>
                  <a:tcPr marL="6673" marR="6673" marT="6673" marB="0" anchor="ctr"/>
                </a:tc>
                <a:tc>
                  <a:txBody>
                    <a:bodyPr/>
                    <a:lstStyle/>
                    <a:p>
                      <a:pPr algn="ctr" fontAlgn="ctr"/>
                      <a:r>
                        <a:rPr lang="zh-TW" altLang="en-US" sz="1600" b="1" u="none" strike="noStrike" dirty="0">
                          <a:effectLst/>
                        </a:rPr>
                        <a:t>次年度検討事項</a:t>
                      </a:r>
                      <a:endParaRPr lang="zh-TW" altLang="en-US" sz="1600" b="1" i="0" u="none" strike="noStrike" dirty="0">
                        <a:solidFill>
                          <a:srgbClr val="000000"/>
                        </a:solidFill>
                        <a:effectLst/>
                        <a:latin typeface="ＭＳ Ｐゴシック"/>
                      </a:endParaRPr>
                    </a:p>
                  </a:txBody>
                  <a:tcPr marL="6673" marR="6673" marT="6673" marB="0" anchor="ctr"/>
                </a:tc>
                <a:tc vMerge="1">
                  <a:txBody>
                    <a:bodyPr/>
                    <a:lstStyle/>
                    <a:p>
                      <a:endParaRPr kumimoji="1" lang="ja-JP" altLang="en-US"/>
                    </a:p>
                  </a:txBody>
                  <a:tcPr/>
                </a:tc>
              </a:tr>
              <a:tr h="1066358">
                <a:tc>
                  <a:txBody>
                    <a:bodyPr/>
                    <a:lstStyle/>
                    <a:p>
                      <a:pPr algn="l" fontAlgn="ctr"/>
                      <a:r>
                        <a:rPr lang="ja-JP" altLang="en-US" sz="1600" b="1" u="none" strike="noStrike">
                          <a:effectLst/>
                        </a:rPr>
                        <a:t>ショット機の扉が開いたら、テーブルの回転が停止する構造にする。万が一を想定し、作業者の手元には緊急停止スイッチを設置する。</a:t>
                      </a:r>
                      <a:endParaRPr lang="ja-JP" altLang="en-US" sz="1600" b="1" i="0" u="none" strike="noStrike">
                        <a:solidFill>
                          <a:srgbClr val="000000"/>
                        </a:solidFill>
                        <a:effectLst/>
                        <a:latin typeface="ＭＳ Ｐゴシック"/>
                      </a:endParaRPr>
                    </a:p>
                  </a:txBody>
                  <a:tcPr marL="6673" marR="6673" marT="6673" marB="0" anchor="ctr"/>
                </a:tc>
                <a:tc>
                  <a:txBody>
                    <a:bodyPr/>
                    <a:lstStyle/>
                    <a:p>
                      <a:pPr algn="ctr" fontAlgn="ctr"/>
                      <a:r>
                        <a:rPr lang="ja-JP" altLang="en-US" sz="1600" b="1" u="none" strike="noStrike">
                          <a:effectLst/>
                        </a:rPr>
                        <a:t>△</a:t>
                      </a:r>
                      <a:endParaRPr lang="ja-JP" altLang="en-US" sz="1600" b="1" i="0" u="none" strike="noStrike">
                        <a:solidFill>
                          <a:srgbClr val="000000"/>
                        </a:solidFill>
                        <a:effectLst/>
                        <a:latin typeface="ＭＳ Ｐゴシック"/>
                      </a:endParaRPr>
                    </a:p>
                  </a:txBody>
                  <a:tcPr marL="6673" marR="6673" marT="6673" marB="0" anchor="ctr"/>
                </a:tc>
                <a:tc>
                  <a:txBody>
                    <a:bodyPr/>
                    <a:lstStyle/>
                    <a:p>
                      <a:pPr algn="ctr" fontAlgn="ctr"/>
                      <a:r>
                        <a:rPr lang="ja-JP" altLang="en-US" sz="1600" b="1" u="none" strike="noStrike">
                          <a:effectLst/>
                        </a:rPr>
                        <a:t>○</a:t>
                      </a:r>
                      <a:endParaRPr lang="ja-JP" altLang="en-US" sz="1600" b="1" i="0" u="none" strike="noStrike">
                        <a:solidFill>
                          <a:srgbClr val="000000"/>
                        </a:solidFill>
                        <a:effectLst/>
                        <a:latin typeface="ＭＳ Ｐゴシック"/>
                      </a:endParaRPr>
                    </a:p>
                  </a:txBody>
                  <a:tcPr marL="6673" marR="6673" marT="6673" marB="0" anchor="ctr"/>
                </a:tc>
                <a:tc>
                  <a:txBody>
                    <a:bodyPr/>
                    <a:lstStyle/>
                    <a:p>
                      <a:pPr algn="ctr" fontAlgn="ctr"/>
                      <a:r>
                        <a:rPr lang="en-US" altLang="ja-JP" sz="1600" b="1" u="none" strike="noStrike" dirty="0">
                          <a:effectLst/>
                        </a:rPr>
                        <a:t>Ⅰ</a:t>
                      </a:r>
                      <a:endParaRPr lang="en-US" altLang="ja-JP" sz="1600" b="1" i="0" u="none" strike="noStrike" dirty="0">
                        <a:solidFill>
                          <a:srgbClr val="000000"/>
                        </a:solidFill>
                        <a:effectLst/>
                        <a:latin typeface="ＭＳ Ｐゴシック"/>
                      </a:endParaRPr>
                    </a:p>
                  </a:txBody>
                  <a:tcPr marL="6673" marR="6673" marT="6673" marB="0" anchor="ctr"/>
                </a:tc>
                <a:tc>
                  <a:txBody>
                    <a:bodyPr/>
                    <a:lstStyle/>
                    <a:p>
                      <a:pPr algn="l" fontAlgn="ctr"/>
                      <a:r>
                        <a:rPr lang="ja-JP" altLang="en-US" sz="1600" b="1" u="none" strike="noStrike">
                          <a:effectLst/>
                        </a:rPr>
                        <a:t>　</a:t>
                      </a:r>
                      <a:endParaRPr lang="ja-JP" altLang="en-US" sz="1600" b="1" i="0" u="none" strike="noStrike">
                        <a:solidFill>
                          <a:srgbClr val="000000"/>
                        </a:solidFill>
                        <a:effectLst/>
                        <a:latin typeface="ＭＳ Ｐゴシック"/>
                      </a:endParaRPr>
                    </a:p>
                  </a:txBody>
                  <a:tcPr marL="6673" marR="6673" marT="6673" marB="0" anchor="ctr"/>
                </a:tc>
                <a:tc>
                  <a:txBody>
                    <a:bodyPr/>
                    <a:lstStyle/>
                    <a:p>
                      <a:pPr algn="l" fontAlgn="ctr"/>
                      <a:r>
                        <a:rPr lang="ja-JP" altLang="en-US" sz="1600" b="1" u="none" strike="noStrike" dirty="0">
                          <a:effectLst/>
                        </a:rPr>
                        <a:t>　</a:t>
                      </a:r>
                      <a:endParaRPr lang="ja-JP" altLang="en-US" sz="1600" b="1" i="0" u="none" strike="noStrike" dirty="0">
                        <a:solidFill>
                          <a:srgbClr val="000000"/>
                        </a:solidFill>
                        <a:effectLst/>
                        <a:latin typeface="ＭＳ Ｐゴシック"/>
                      </a:endParaRPr>
                    </a:p>
                  </a:txBody>
                  <a:tcPr marL="6673" marR="6673" marT="6673" marB="0" anchor="ctr"/>
                </a:tc>
                <a:tc>
                  <a:txBody>
                    <a:bodyPr/>
                    <a:lstStyle/>
                    <a:p>
                      <a:pPr algn="l" fontAlgn="ctr"/>
                      <a:r>
                        <a:rPr lang="ja-JP" altLang="en-US" sz="1600" b="1" u="none" strike="noStrike" dirty="0">
                          <a:effectLst/>
                        </a:rPr>
                        <a:t>　</a:t>
                      </a:r>
                      <a:endParaRPr lang="ja-JP" altLang="en-US" sz="1600" b="1" i="0" u="none" strike="noStrike" dirty="0">
                        <a:solidFill>
                          <a:srgbClr val="000000"/>
                        </a:solidFill>
                        <a:effectLst/>
                        <a:latin typeface="ＭＳ Ｐゴシック"/>
                      </a:endParaRPr>
                    </a:p>
                  </a:txBody>
                  <a:tcPr marL="6673" marR="6673" marT="6673" marB="0" anchor="ctr"/>
                </a:tc>
              </a:tr>
            </a:tbl>
          </a:graphicData>
        </a:graphic>
      </p:graphicFrame>
      <p:sp>
        <p:nvSpPr>
          <p:cNvPr id="4" name="テキスト ボックス 3"/>
          <p:cNvSpPr txBox="1"/>
          <p:nvPr/>
        </p:nvSpPr>
        <p:spPr>
          <a:xfrm>
            <a:off x="179512" y="332656"/>
            <a:ext cx="8784976" cy="46166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400" dirty="0" smtClean="0"/>
              <a:t>リスクアセスメントの記録例</a:t>
            </a:r>
            <a:endParaRPr kumimoji="1" lang="ja-JP" altLang="en-US" sz="2400" dirty="0"/>
          </a:p>
        </p:txBody>
      </p:sp>
    </p:spTree>
    <p:extLst>
      <p:ext uri="{BB962C8B-B14F-4D97-AF65-F5344CB8AC3E}">
        <p14:creationId xmlns:p14="http://schemas.microsoft.com/office/powerpoint/2010/main" val="618191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DA3A6D4-A0C7-4465-B6A6-803F3091F52D}" type="slidenum">
              <a:rPr lang="en-US" altLang="ja-JP" smtClean="0"/>
              <a:pPr eaLnBrk="1" hangingPunct="1"/>
              <a:t>54</a:t>
            </a:fld>
            <a:endParaRPr lang="en-US" altLang="ja-JP" smtClean="0"/>
          </a:p>
        </p:txBody>
      </p:sp>
      <p:sp>
        <p:nvSpPr>
          <p:cNvPr id="36867" name="Text Box 4"/>
          <p:cNvSpPr txBox="1">
            <a:spLocks noChangeArrowheads="1"/>
          </p:cNvSpPr>
          <p:nvPr/>
        </p:nvSpPr>
        <p:spPr bwMode="auto">
          <a:xfrm>
            <a:off x="395288" y="3933825"/>
            <a:ext cx="8496300" cy="119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2400"/>
              <a:t>厚生労働省の委託事業により、本会が作成した</a:t>
            </a:r>
            <a:r>
              <a:rPr lang="en-US" altLang="ja-JP" sz="2400"/>
              <a:t>11</a:t>
            </a:r>
            <a:r>
              <a:rPr lang="ja-JP" altLang="en-US" sz="2400"/>
              <a:t>種類の作業別リスクアセスメントのマニュアルでは、もっとも単純化した</a:t>
            </a:r>
            <a:r>
              <a:rPr lang="en-US" altLang="ja-JP" sz="2400"/>
              <a:t>3</a:t>
            </a:r>
            <a:r>
              <a:rPr lang="ja-JP" altLang="en-US" sz="2400"/>
              <a:t>段階（○・</a:t>
            </a:r>
            <a:r>
              <a:rPr lang="en-US" altLang="ja-JP" sz="2400"/>
              <a:t>×</a:t>
            </a:r>
            <a:r>
              <a:rPr lang="ja-JP" altLang="en-US" sz="2400"/>
              <a:t>・△）のマトリックス法を採用している。</a:t>
            </a:r>
          </a:p>
        </p:txBody>
      </p:sp>
      <p:sp>
        <p:nvSpPr>
          <p:cNvPr id="36868" name="Text Box 5"/>
          <p:cNvSpPr txBox="1">
            <a:spLocks noChangeArrowheads="1"/>
          </p:cNvSpPr>
          <p:nvPr/>
        </p:nvSpPr>
        <p:spPr bwMode="auto">
          <a:xfrm>
            <a:off x="179388" y="188913"/>
            <a:ext cx="8713787" cy="5889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200"/>
              <a:t>リスクアセスメントについての私見</a:t>
            </a:r>
          </a:p>
        </p:txBody>
      </p:sp>
      <p:sp>
        <p:nvSpPr>
          <p:cNvPr id="36869" name="Text Box 6"/>
          <p:cNvSpPr txBox="1">
            <a:spLocks noChangeArrowheads="1"/>
          </p:cNvSpPr>
          <p:nvPr/>
        </p:nvSpPr>
        <p:spPr bwMode="auto">
          <a:xfrm>
            <a:off x="250825" y="981075"/>
            <a:ext cx="86423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2400"/>
              <a:t>リスクアセスメントは、それほど精密なものではない</a:t>
            </a:r>
            <a:r>
              <a:rPr lang="ja-JP" altLang="en-US"/>
              <a:t>。</a:t>
            </a:r>
          </a:p>
        </p:txBody>
      </p:sp>
      <p:sp>
        <p:nvSpPr>
          <p:cNvPr id="36870" name="Text Box 9"/>
          <p:cNvSpPr txBox="1">
            <a:spLocks noChangeArrowheads="1"/>
          </p:cNvSpPr>
          <p:nvPr/>
        </p:nvSpPr>
        <p:spPr bwMode="auto">
          <a:xfrm>
            <a:off x="1763713" y="1628775"/>
            <a:ext cx="7129462"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2400"/>
              <a:t>リスクの見積りにあたっての「負傷・疾病の重篤性」、「発生の頻度」など恣意的な要素がおおい。</a:t>
            </a:r>
          </a:p>
        </p:txBody>
      </p:sp>
      <p:sp>
        <p:nvSpPr>
          <p:cNvPr id="36871" name="Text Box 10"/>
          <p:cNvSpPr txBox="1">
            <a:spLocks noChangeArrowheads="1"/>
          </p:cNvSpPr>
          <p:nvPr/>
        </p:nvSpPr>
        <p:spPr bwMode="auto">
          <a:xfrm>
            <a:off x="1763713" y="2636838"/>
            <a:ext cx="7129462" cy="119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2400"/>
              <a:t>恣意的な要素の多いものを数量化して、加算しようが、積算しようが、得られた値が、それほど精密なものが得られるはずがない。</a:t>
            </a:r>
          </a:p>
        </p:txBody>
      </p:sp>
      <p:sp>
        <p:nvSpPr>
          <p:cNvPr id="36872" name="Text Box 11"/>
          <p:cNvSpPr txBox="1">
            <a:spLocks noChangeArrowheads="1"/>
          </p:cNvSpPr>
          <p:nvPr/>
        </p:nvSpPr>
        <p:spPr bwMode="auto">
          <a:xfrm>
            <a:off x="395288" y="5229225"/>
            <a:ext cx="8497887"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2400"/>
              <a:t>先ずは、もっとも単純化した</a:t>
            </a:r>
            <a:r>
              <a:rPr lang="en-US" altLang="ja-JP" sz="2400"/>
              <a:t>3</a:t>
            </a:r>
            <a:r>
              <a:rPr lang="ja-JP" altLang="en-US" sz="2400"/>
              <a:t>段階のマトリックス方から始めて、データの集積を待ってさらに詳しくするのが実際的ではないか。</a:t>
            </a:r>
          </a:p>
        </p:txBody>
      </p:sp>
      <p:sp>
        <p:nvSpPr>
          <p:cNvPr id="36873" name="Text Box 12"/>
          <p:cNvSpPr txBox="1">
            <a:spLocks noChangeArrowheads="1"/>
          </p:cNvSpPr>
          <p:nvPr/>
        </p:nvSpPr>
        <p:spPr bwMode="auto">
          <a:xfrm>
            <a:off x="395288" y="6165850"/>
            <a:ext cx="7705725" cy="466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400"/>
              <a:t>要するに、先ずは、リスクアセスメントの導入をすること</a:t>
            </a:r>
          </a:p>
        </p:txBody>
      </p:sp>
    </p:spTree>
    <p:extLst>
      <p:ext uri="{BB962C8B-B14F-4D97-AF65-F5344CB8AC3E}">
        <p14:creationId xmlns:p14="http://schemas.microsoft.com/office/powerpoint/2010/main" val="678868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5CAD2FE-31FA-4B53-BD30-62F79F2D8246}" type="slidenum">
              <a:rPr lang="en-US" altLang="ja-JP" smtClean="0"/>
              <a:pPr eaLnBrk="1" hangingPunct="1"/>
              <a:t>55</a:t>
            </a:fld>
            <a:endParaRPr lang="en-US" altLang="ja-JP" smtClean="0"/>
          </a:p>
        </p:txBody>
      </p:sp>
      <p:sp>
        <p:nvSpPr>
          <p:cNvPr id="37891" name="Text Box 4"/>
          <p:cNvSpPr txBox="1">
            <a:spLocks noChangeArrowheads="1"/>
          </p:cNvSpPr>
          <p:nvPr/>
        </p:nvSpPr>
        <p:spPr bwMode="auto">
          <a:xfrm>
            <a:off x="395288" y="188913"/>
            <a:ext cx="7489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endParaRPr lang="ja-JP" altLang="ja-JP"/>
          </a:p>
        </p:txBody>
      </p:sp>
      <p:sp>
        <p:nvSpPr>
          <p:cNvPr id="37892" name="Text Box 5"/>
          <p:cNvSpPr txBox="1">
            <a:spLocks noChangeArrowheads="1"/>
          </p:cNvSpPr>
          <p:nvPr/>
        </p:nvSpPr>
        <p:spPr bwMode="auto">
          <a:xfrm>
            <a:off x="395288" y="404813"/>
            <a:ext cx="8424862" cy="7620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4400" b="1"/>
              <a:t>職場のリスクアセスメントとＫＹ活動</a:t>
            </a:r>
          </a:p>
        </p:txBody>
      </p:sp>
      <p:graphicFrame>
        <p:nvGraphicFramePr>
          <p:cNvPr id="206903" name="Group 55"/>
          <p:cNvGraphicFramePr>
            <a:graphicFrameLocks noGrp="1"/>
          </p:cNvGraphicFramePr>
          <p:nvPr/>
        </p:nvGraphicFramePr>
        <p:xfrm>
          <a:off x="611188" y="1484313"/>
          <a:ext cx="7993062" cy="5056187"/>
        </p:xfrm>
        <a:graphic>
          <a:graphicData uri="http://schemas.openxmlformats.org/drawingml/2006/table">
            <a:tbl>
              <a:tblPr/>
              <a:tblGrid>
                <a:gridCol w="3997325"/>
                <a:gridCol w="3995737"/>
              </a:tblGrid>
              <a:tr h="8128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リスクアセスメントの手順</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ＫＹ活動の手順</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71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手順１　危険性又は有害性の特定</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第１ラウンド　「現状把握」</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どんな危険が潜んでいるか</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7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手順２　リスクの見積もり</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第２ラウンド　「本質設定」</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これが危険のポイントだ</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7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手順３　リスクの優先度　　　　　　の設定及び低減　　　　　措置の検討</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第３ラウンド　「対策樹立」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あなたならどうする</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7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手順４　リスク低減措置　　　　　　の実施</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第４ラウンド　「目標設定」</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私たちはこうする</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3" name="Line 56"/>
          <p:cNvSpPr>
            <a:spLocks noChangeShapeType="1"/>
          </p:cNvSpPr>
          <p:nvPr/>
        </p:nvSpPr>
        <p:spPr bwMode="auto">
          <a:xfrm>
            <a:off x="323850" y="1341438"/>
            <a:ext cx="0" cy="5183187"/>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914" name="Line 57"/>
          <p:cNvSpPr>
            <a:spLocks noChangeShapeType="1"/>
          </p:cNvSpPr>
          <p:nvPr/>
        </p:nvSpPr>
        <p:spPr bwMode="auto">
          <a:xfrm>
            <a:off x="8820150" y="1341438"/>
            <a:ext cx="0" cy="5183187"/>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091917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4FAD836-9BE3-4749-BD9A-429F15A89F01}" type="slidenum">
              <a:rPr lang="en-US" altLang="ja-JP" smtClean="0"/>
              <a:pPr eaLnBrk="1" hangingPunct="1"/>
              <a:t>56</a:t>
            </a:fld>
            <a:endParaRPr lang="en-US" altLang="ja-JP" smtClean="0"/>
          </a:p>
        </p:txBody>
      </p:sp>
      <p:sp>
        <p:nvSpPr>
          <p:cNvPr id="38915" name="Text Box 4"/>
          <p:cNvSpPr txBox="1">
            <a:spLocks noChangeArrowheads="1"/>
          </p:cNvSpPr>
          <p:nvPr/>
        </p:nvSpPr>
        <p:spPr bwMode="auto">
          <a:xfrm>
            <a:off x="250825" y="115888"/>
            <a:ext cx="8642350" cy="641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3600"/>
              <a:t>職場のリスクアセスメントとＫＹ活動の関係</a:t>
            </a:r>
          </a:p>
        </p:txBody>
      </p:sp>
      <p:graphicFrame>
        <p:nvGraphicFramePr>
          <p:cNvPr id="207951" name="Group 79"/>
          <p:cNvGraphicFramePr>
            <a:graphicFrameLocks noGrp="1"/>
          </p:cNvGraphicFramePr>
          <p:nvPr/>
        </p:nvGraphicFramePr>
        <p:xfrm>
          <a:off x="152400" y="838200"/>
          <a:ext cx="8785225" cy="5789952"/>
        </p:xfrm>
        <a:graphic>
          <a:graphicData uri="http://schemas.openxmlformats.org/drawingml/2006/table">
            <a:tbl>
              <a:tblPr/>
              <a:tblGrid>
                <a:gridCol w="720725"/>
                <a:gridCol w="4103688"/>
                <a:gridCol w="3960812"/>
              </a:tblGrid>
              <a:tr h="431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Arial" pitchFamily="34" charset="0"/>
                        <a:ea typeface="ＭＳ Ｐゴシック" pitchFamily="50" charset="-128"/>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tx1"/>
                          </a:solidFill>
                          <a:effectLst/>
                          <a:latin typeface="Arial" pitchFamily="34" charset="0"/>
                          <a:ea typeface="ＭＳ Ｐゴシック" pitchFamily="50" charset="-128"/>
                        </a:rPr>
                        <a:t>リスクアセスメント</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tx1"/>
                          </a:solidFill>
                          <a:effectLst/>
                          <a:latin typeface="Arial" pitchFamily="34" charset="0"/>
                          <a:ea typeface="ＭＳ Ｐゴシック" pitchFamily="50" charset="-128"/>
                        </a:rPr>
                        <a:t>ＫＹ活動</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3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Arial" pitchFamily="34" charset="0"/>
                        <a:ea typeface="ＭＳ Ｐゴシック" pitchFamily="50" charset="-128"/>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危険性又は有害性の特定</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rPr>
                        <a:t>　危険性・有害性（～なので）</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rPr>
                        <a:t>　人（～して）</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rPr>
                        <a:t>　危険状態（～の時）（～がなくて）</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rPr>
                        <a:t>　危険事象（～になる）</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第１Ｒ</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どんな危険が潜んでいるか</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rPr>
                        <a:t>　～なので（もの）</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rPr>
                        <a:t>　～して（人）</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rPr>
                        <a:t>　～になる（事故の型）</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24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Arial" pitchFamily="34" charset="0"/>
                        <a:ea typeface="ＭＳ Ｐゴシック" pitchFamily="50" charset="-128"/>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リスクの見積り・優先度の設定</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rPr>
                        <a:t>　各々の危険性又は有害性につい　てリスクの見積り・優先度の設定を　行う</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第２Ｒ</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rPr>
                        <a:t>　複数の危険有害要因からその日　の作業で特に重大なものを選定　　する</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2279">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リスク低減措置</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rPr>
                        <a:t>　リスクの大きさに対応してリスクを　具体的に除去・低減する対策を検　討し、実施する</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第３Ｒ</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rPr>
                        <a:t>　経験に基づき思いつく対策（実施　事項）を出し合う</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第４Ｒ</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rPr>
                        <a:t>　実施事項を絞り込む</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37" name="Text Box 74"/>
          <p:cNvSpPr txBox="1">
            <a:spLocks noChangeArrowheads="1"/>
          </p:cNvSpPr>
          <p:nvPr/>
        </p:nvSpPr>
        <p:spPr bwMode="auto">
          <a:xfrm>
            <a:off x="338138" y="1484313"/>
            <a:ext cx="4889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a:t>同じ点</a:t>
            </a:r>
          </a:p>
        </p:txBody>
      </p:sp>
      <p:sp>
        <p:nvSpPr>
          <p:cNvPr id="38938" name="Text Box 75"/>
          <p:cNvSpPr txBox="1">
            <a:spLocks noChangeArrowheads="1"/>
          </p:cNvSpPr>
          <p:nvPr/>
        </p:nvSpPr>
        <p:spPr bwMode="auto">
          <a:xfrm>
            <a:off x="338138" y="3573463"/>
            <a:ext cx="488950"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a:t>異なる点</a:t>
            </a:r>
          </a:p>
        </p:txBody>
      </p:sp>
    </p:spTree>
    <p:extLst>
      <p:ext uri="{BB962C8B-B14F-4D97-AF65-F5344CB8AC3E}">
        <p14:creationId xmlns:p14="http://schemas.microsoft.com/office/powerpoint/2010/main" val="3547067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727BCB3-2460-476A-B89A-874CB93C9883}" type="slidenum">
              <a:rPr lang="en-US" altLang="ja-JP" smtClean="0"/>
              <a:pPr eaLnBrk="1" hangingPunct="1"/>
              <a:t>57</a:t>
            </a:fld>
            <a:endParaRPr lang="en-US" altLang="ja-JP" smtClean="0"/>
          </a:p>
        </p:txBody>
      </p:sp>
      <p:sp>
        <p:nvSpPr>
          <p:cNvPr id="39939" name="Text Box 4"/>
          <p:cNvSpPr txBox="1">
            <a:spLocks noChangeArrowheads="1"/>
          </p:cNvSpPr>
          <p:nvPr/>
        </p:nvSpPr>
        <p:spPr bwMode="auto">
          <a:xfrm>
            <a:off x="250825" y="188913"/>
            <a:ext cx="8713788" cy="641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3600"/>
              <a:t>職場のリスクアセスメントとＫＹ活動の相違点</a:t>
            </a:r>
          </a:p>
        </p:txBody>
      </p:sp>
      <p:graphicFrame>
        <p:nvGraphicFramePr>
          <p:cNvPr id="208991" name="Group 95"/>
          <p:cNvGraphicFramePr>
            <a:graphicFrameLocks noGrp="1"/>
          </p:cNvGraphicFramePr>
          <p:nvPr/>
        </p:nvGraphicFramePr>
        <p:xfrm>
          <a:off x="323850" y="981075"/>
          <a:ext cx="8569325" cy="5348317"/>
        </p:xfrm>
        <a:graphic>
          <a:graphicData uri="http://schemas.openxmlformats.org/drawingml/2006/table">
            <a:tbl>
              <a:tblPr/>
              <a:tblGrid>
                <a:gridCol w="503238"/>
                <a:gridCol w="4032250"/>
                <a:gridCol w="4033837"/>
              </a:tblGrid>
              <a:tr h="4571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Arial" pitchFamily="34" charset="0"/>
                        <a:ea typeface="ＭＳ Ｐゴシック" pitchFamily="50" charset="-128"/>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リスクアセスメント</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ＫＹ活動</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いつ</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毎年の安全衛生計画を作成する前（年１～３回）及び新規設備・材料・作業方法導入時</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毎日又は作業の都度</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誰が</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作業者・監督者・管理者・スタッフ</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作業者・監督者</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何を</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主に設備面の対策</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主に行動面の対策</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10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Arial" pitchFamily="34" charset="0"/>
                        <a:ea typeface="ＭＳ Ｐゴシック" pitchFamily="50" charset="-128"/>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作業を思い起こしながら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作業手順に従って</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作業場で現物を確認しながら</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04">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よく話し合う</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即決即断</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91">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数値化することが多い</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pitchFamily="34" charset="0"/>
                          <a:ea typeface="ＭＳ Ｐゴシック" pitchFamily="50" charset="-128"/>
                        </a:rPr>
                        <a:t>数値化しない</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72" name="Text Box 93"/>
          <p:cNvSpPr txBox="1">
            <a:spLocks noChangeArrowheads="1"/>
          </p:cNvSpPr>
          <p:nvPr/>
        </p:nvSpPr>
        <p:spPr bwMode="auto">
          <a:xfrm>
            <a:off x="323850" y="4437063"/>
            <a:ext cx="549275"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400"/>
              <a:t>どのように</a:t>
            </a:r>
          </a:p>
        </p:txBody>
      </p:sp>
    </p:spTree>
    <p:extLst>
      <p:ext uri="{BB962C8B-B14F-4D97-AF65-F5344CB8AC3E}">
        <p14:creationId xmlns:p14="http://schemas.microsoft.com/office/powerpoint/2010/main" val="45975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88640"/>
            <a:ext cx="8712968" cy="6186309"/>
          </a:xfrm>
          <a:prstGeom prst="rect">
            <a:avLst/>
          </a:prstGeom>
          <a:noFill/>
        </p:spPr>
        <p:txBody>
          <a:bodyPr wrap="square" rtlCol="0">
            <a:spAutoFit/>
          </a:bodyPr>
          <a:lstStyle/>
          <a:p>
            <a:pPr algn="ctr"/>
            <a:r>
              <a:rPr kumimoji="1" lang="ja-JP" altLang="en-US" sz="3200" b="1" dirty="0" smtClean="0">
                <a:solidFill>
                  <a:srgbClr val="00B050"/>
                </a:solidFill>
              </a:rPr>
              <a:t>第</a:t>
            </a:r>
            <a:r>
              <a:rPr kumimoji="1" lang="en-US" altLang="ja-JP" sz="3200" b="1" dirty="0" smtClean="0">
                <a:solidFill>
                  <a:srgbClr val="00B050"/>
                </a:solidFill>
              </a:rPr>
              <a:t>12</a:t>
            </a:r>
            <a:r>
              <a:rPr kumimoji="1" lang="ja-JP" altLang="en-US" sz="3200" b="1" dirty="0" smtClean="0">
                <a:solidFill>
                  <a:srgbClr val="00B050"/>
                </a:solidFill>
              </a:rPr>
              <a:t>次労働災害防止計画</a:t>
            </a:r>
            <a:r>
              <a:rPr kumimoji="1" lang="ja-JP" altLang="en-US" sz="2000" dirty="0" smtClean="0"/>
              <a:t>（平成</a:t>
            </a:r>
            <a:r>
              <a:rPr kumimoji="1" lang="en-US" altLang="ja-JP" sz="2000" dirty="0" smtClean="0"/>
              <a:t>25</a:t>
            </a:r>
            <a:r>
              <a:rPr kumimoji="1" lang="ja-JP" altLang="en-US" sz="2000" dirty="0" smtClean="0"/>
              <a:t>年度～</a:t>
            </a:r>
            <a:r>
              <a:rPr kumimoji="1" lang="en-US" altLang="ja-JP" sz="2000" dirty="0" smtClean="0"/>
              <a:t>30</a:t>
            </a:r>
            <a:r>
              <a:rPr kumimoji="1" lang="ja-JP" altLang="en-US" sz="2000" dirty="0" smtClean="0"/>
              <a:t>年度）</a:t>
            </a:r>
            <a:endParaRPr kumimoji="1" lang="en-US" altLang="ja-JP" sz="2000" dirty="0" smtClean="0"/>
          </a:p>
          <a:p>
            <a:r>
              <a:rPr lang="en-US" altLang="ja-JP" sz="2800" dirty="0" smtClean="0"/>
              <a:t>【</a:t>
            </a:r>
            <a:r>
              <a:rPr lang="ja-JP" altLang="en-US" sz="2800" dirty="0" smtClean="0"/>
              <a:t>計画の目標</a:t>
            </a:r>
            <a:r>
              <a:rPr lang="en-US" altLang="ja-JP" sz="2800" dirty="0" smtClean="0"/>
              <a:t>】</a:t>
            </a:r>
          </a:p>
          <a:p>
            <a:pPr marL="514350" indent="-514350">
              <a:buFont typeface="Wingdings" panose="05000000000000000000" pitchFamily="2" charset="2"/>
              <a:buChar char="p"/>
            </a:pPr>
            <a:r>
              <a:rPr lang="ja-JP" altLang="en-US" sz="2800" dirty="0" smtClean="0"/>
              <a:t>平成</a:t>
            </a:r>
            <a:r>
              <a:rPr lang="en-US" altLang="ja-JP" sz="2800" dirty="0" smtClean="0"/>
              <a:t>29</a:t>
            </a:r>
            <a:r>
              <a:rPr lang="ja-JP" altLang="en-US" sz="2800" dirty="0" smtClean="0"/>
              <a:t>年までに、労働災害による死亡者数を</a:t>
            </a:r>
            <a:r>
              <a:rPr lang="en-US" altLang="ja-JP" sz="2800" b="1" dirty="0" smtClean="0">
                <a:solidFill>
                  <a:srgbClr val="FF0000"/>
                </a:solidFill>
              </a:rPr>
              <a:t>15</a:t>
            </a:r>
            <a:r>
              <a:rPr lang="ja-JP" altLang="en-US" sz="2800" b="1" dirty="0" smtClean="0">
                <a:solidFill>
                  <a:srgbClr val="FF0000"/>
                </a:solidFill>
              </a:rPr>
              <a:t>％以上減少</a:t>
            </a:r>
            <a:r>
              <a:rPr lang="ja-JP" altLang="en-US" sz="2000" dirty="0" smtClean="0"/>
              <a:t>（平成</a:t>
            </a:r>
            <a:r>
              <a:rPr lang="en-US" altLang="ja-JP" sz="2000" dirty="0" smtClean="0"/>
              <a:t>24</a:t>
            </a:r>
            <a:r>
              <a:rPr lang="ja-JP" altLang="en-US" sz="2000" dirty="0" smtClean="0"/>
              <a:t>年比）</a:t>
            </a:r>
            <a:endParaRPr lang="en-US" altLang="ja-JP" sz="2000" dirty="0" smtClean="0"/>
          </a:p>
          <a:p>
            <a:pPr marL="514350" indent="-514350">
              <a:buFont typeface="Wingdings" panose="05000000000000000000" pitchFamily="2" charset="2"/>
              <a:buChar char="p"/>
            </a:pPr>
            <a:r>
              <a:rPr lang="ja-JP" altLang="en-US" sz="2800" dirty="0" smtClean="0"/>
              <a:t>平成</a:t>
            </a:r>
            <a:r>
              <a:rPr lang="en-US" altLang="ja-JP" sz="2800" dirty="0" smtClean="0"/>
              <a:t>29</a:t>
            </a:r>
            <a:r>
              <a:rPr lang="ja-JP" altLang="en-US" sz="2800" dirty="0" smtClean="0"/>
              <a:t>年までに、労働災害による死傷者（休業</a:t>
            </a:r>
            <a:r>
              <a:rPr lang="en-US" altLang="ja-JP" sz="2800" dirty="0" smtClean="0"/>
              <a:t>4</a:t>
            </a:r>
            <a:r>
              <a:rPr lang="ja-JP" altLang="en-US" sz="2800" dirty="0" smtClean="0"/>
              <a:t>日以上）を</a:t>
            </a:r>
            <a:r>
              <a:rPr lang="en-US" altLang="ja-JP" sz="2800" b="1" dirty="0" smtClean="0">
                <a:solidFill>
                  <a:srgbClr val="FF0000"/>
                </a:solidFill>
              </a:rPr>
              <a:t>15</a:t>
            </a:r>
            <a:r>
              <a:rPr lang="ja-JP" altLang="en-US" sz="2800" b="1" dirty="0" smtClean="0">
                <a:solidFill>
                  <a:srgbClr val="FF0000"/>
                </a:solidFill>
              </a:rPr>
              <a:t>％以上減少</a:t>
            </a:r>
            <a:r>
              <a:rPr lang="ja-JP" altLang="en-US" sz="2000" dirty="0" smtClean="0"/>
              <a:t>（平成</a:t>
            </a:r>
            <a:r>
              <a:rPr lang="en-US" altLang="ja-JP" sz="2000" dirty="0" smtClean="0"/>
              <a:t>24</a:t>
            </a:r>
            <a:r>
              <a:rPr lang="ja-JP" altLang="en-US" sz="2000" dirty="0" smtClean="0"/>
              <a:t>年比）</a:t>
            </a:r>
            <a:endParaRPr lang="en-US" altLang="ja-JP" sz="2000" dirty="0" smtClean="0"/>
          </a:p>
          <a:p>
            <a:r>
              <a:rPr lang="en-US" altLang="ja-JP" sz="2800" b="1" dirty="0" smtClean="0">
                <a:solidFill>
                  <a:srgbClr val="FF0000"/>
                </a:solidFill>
              </a:rPr>
              <a:t>【</a:t>
            </a:r>
            <a:r>
              <a:rPr lang="ja-JP" altLang="en-US" sz="2800" b="1" dirty="0" smtClean="0">
                <a:solidFill>
                  <a:schemeClr val="tx2"/>
                </a:solidFill>
              </a:rPr>
              <a:t>業種横断的な取組み</a:t>
            </a:r>
            <a:r>
              <a:rPr lang="en-US" altLang="ja-JP" sz="2800" b="1" dirty="0" smtClean="0">
                <a:solidFill>
                  <a:srgbClr val="FF0000"/>
                </a:solidFill>
              </a:rPr>
              <a:t>】</a:t>
            </a:r>
          </a:p>
          <a:p>
            <a:r>
              <a:rPr kumimoji="1" lang="ja-JP" altLang="en-US" sz="2800" dirty="0" smtClean="0"/>
              <a:t>（講ずべき施策）</a:t>
            </a:r>
            <a:endParaRPr kumimoji="1" lang="en-US" altLang="ja-JP" sz="2800" dirty="0" smtClean="0"/>
          </a:p>
          <a:p>
            <a:r>
              <a:rPr lang="ja-JP" altLang="en-US" sz="2800" dirty="0" smtClean="0"/>
              <a:t>①　</a:t>
            </a:r>
            <a:r>
              <a:rPr lang="ja-JP" altLang="en-US" sz="2800" b="1" dirty="0" smtClean="0">
                <a:solidFill>
                  <a:srgbClr val="FF0000"/>
                </a:solidFill>
              </a:rPr>
              <a:t>リスクアセスメント</a:t>
            </a:r>
            <a:r>
              <a:rPr lang="ja-JP" altLang="en-US" sz="2800" dirty="0" smtClean="0"/>
              <a:t>の普及促進</a:t>
            </a:r>
            <a:endParaRPr lang="en-US" altLang="ja-JP" sz="2800" dirty="0" smtClean="0"/>
          </a:p>
          <a:p>
            <a:r>
              <a:rPr kumimoji="1" lang="ja-JP" altLang="en-US" sz="2800" dirty="0" smtClean="0"/>
              <a:t>　　中小</a:t>
            </a:r>
            <a:r>
              <a:rPr kumimoji="1" lang="ja-JP" altLang="en-US" sz="2800" dirty="0"/>
              <a:t>規模</a:t>
            </a:r>
            <a:r>
              <a:rPr kumimoji="1" lang="ja-JP" altLang="en-US" sz="2800" dirty="0" smtClean="0"/>
              <a:t>事業場への</a:t>
            </a:r>
            <a:r>
              <a:rPr kumimoji="1" lang="ja-JP" altLang="en-US" sz="2800" b="1" dirty="0" smtClean="0">
                <a:solidFill>
                  <a:srgbClr val="FF0000"/>
                </a:solidFill>
              </a:rPr>
              <a:t>リスクアセスメント</a:t>
            </a:r>
            <a:r>
              <a:rPr kumimoji="1" lang="ja-JP" altLang="en-US" sz="2800" dirty="0" smtClean="0"/>
              <a:t>と</a:t>
            </a:r>
            <a:r>
              <a:rPr kumimoji="1" lang="ja-JP" altLang="en-US" sz="2800" b="1" dirty="0" smtClean="0">
                <a:solidFill>
                  <a:srgbClr val="00B0F0"/>
                </a:solidFill>
              </a:rPr>
              <a:t>労働安全衛</a:t>
            </a:r>
            <a:endParaRPr kumimoji="1" lang="en-US" altLang="ja-JP" sz="2800" b="1" dirty="0" smtClean="0">
              <a:solidFill>
                <a:srgbClr val="00B0F0"/>
              </a:solidFill>
            </a:endParaRPr>
          </a:p>
          <a:p>
            <a:r>
              <a:rPr lang="ja-JP" altLang="en-US" sz="2800" b="1" dirty="0">
                <a:solidFill>
                  <a:srgbClr val="00B0F0"/>
                </a:solidFill>
              </a:rPr>
              <a:t>　</a:t>
            </a:r>
            <a:r>
              <a:rPr kumimoji="1" lang="ja-JP" altLang="en-US" sz="2800" b="1" dirty="0" smtClean="0">
                <a:solidFill>
                  <a:srgbClr val="00B0F0"/>
                </a:solidFill>
              </a:rPr>
              <a:t>生マネジメントシステム</a:t>
            </a:r>
            <a:r>
              <a:rPr kumimoji="1" lang="ja-JP" altLang="en-US" sz="2800" dirty="0" smtClean="0"/>
              <a:t>の導入促進</a:t>
            </a:r>
            <a:endParaRPr kumimoji="1" lang="en-US" altLang="ja-JP" sz="2800" dirty="0" smtClean="0"/>
          </a:p>
          <a:p>
            <a:r>
              <a:rPr lang="ja-JP" altLang="en-US" sz="2800" dirty="0" smtClean="0"/>
              <a:t>②　建設業の元方事業者と関係請負人によるそれぞれの</a:t>
            </a:r>
            <a:endParaRPr lang="en-US" altLang="ja-JP" sz="2800" dirty="0" smtClean="0"/>
          </a:p>
          <a:p>
            <a:r>
              <a:rPr lang="ja-JP" altLang="en-US" sz="2800" dirty="0"/>
              <a:t>　</a:t>
            </a:r>
            <a:r>
              <a:rPr lang="ja-JP" altLang="en-US" sz="2800" dirty="0" smtClean="0"/>
              <a:t>役割に応じた</a:t>
            </a:r>
            <a:r>
              <a:rPr lang="ja-JP" altLang="en-US" sz="2800" b="1" dirty="0" smtClean="0">
                <a:solidFill>
                  <a:srgbClr val="FF0000"/>
                </a:solidFill>
              </a:rPr>
              <a:t>リスクアセスメント</a:t>
            </a:r>
            <a:r>
              <a:rPr lang="ja-JP" altLang="en-US" sz="2800" dirty="0" smtClean="0"/>
              <a:t>の実施促進</a:t>
            </a:r>
            <a:endParaRPr lang="en-US" altLang="ja-JP" sz="2800" dirty="0" smtClean="0"/>
          </a:p>
          <a:p>
            <a:r>
              <a:rPr kumimoji="1" lang="ja-JP" altLang="en-US" sz="2800" dirty="0" smtClean="0"/>
              <a:t>③労働衛生分野の</a:t>
            </a:r>
            <a:r>
              <a:rPr kumimoji="1" lang="ja-JP" altLang="en-US" sz="2800" b="1" dirty="0" smtClean="0">
                <a:solidFill>
                  <a:srgbClr val="FF0000"/>
                </a:solidFill>
              </a:rPr>
              <a:t>リスクアセスメント</a:t>
            </a:r>
            <a:r>
              <a:rPr kumimoji="1" lang="ja-JP" altLang="en-US" sz="2800" dirty="0" smtClean="0"/>
              <a:t>の促進</a:t>
            </a:r>
            <a:endParaRPr kumimoji="1" lang="ja-JP" altLang="en-US" sz="2800" dirty="0"/>
          </a:p>
        </p:txBody>
      </p:sp>
      <p:sp>
        <p:nvSpPr>
          <p:cNvPr id="3" name="角丸四角形吹き出し 2"/>
          <p:cNvSpPr/>
          <p:nvPr/>
        </p:nvSpPr>
        <p:spPr>
          <a:xfrm>
            <a:off x="7380312" y="3429000"/>
            <a:ext cx="648072" cy="507246"/>
          </a:xfrm>
          <a:prstGeom prst="wedgeRoundRectCallout">
            <a:avLst>
              <a:gd name="adj1" fmla="val -19422"/>
              <a:gd name="adj2" fmla="val 967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1</a:t>
            </a:r>
            <a:endParaRPr kumimoji="1" lang="ja-JP" altLang="en-US" sz="2800" dirty="0"/>
          </a:p>
        </p:txBody>
      </p:sp>
      <p:sp>
        <p:nvSpPr>
          <p:cNvPr id="4" name="角丸四角形吹き出し 3"/>
          <p:cNvSpPr/>
          <p:nvPr/>
        </p:nvSpPr>
        <p:spPr>
          <a:xfrm>
            <a:off x="5724128" y="3429000"/>
            <a:ext cx="648072" cy="507246"/>
          </a:xfrm>
          <a:prstGeom prst="wedgeRoundRectCallout">
            <a:avLst>
              <a:gd name="adj1" fmla="val -19422"/>
              <a:gd name="adj2" fmla="val 967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2</a:t>
            </a:r>
          </a:p>
        </p:txBody>
      </p:sp>
    </p:spTree>
    <p:extLst>
      <p:ext uri="{BB962C8B-B14F-4D97-AF65-F5344CB8AC3E}">
        <p14:creationId xmlns:p14="http://schemas.microsoft.com/office/powerpoint/2010/main" val="474248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260648"/>
            <a:ext cx="8712968" cy="3477875"/>
          </a:xfrm>
          <a:prstGeom prst="rect">
            <a:avLst/>
          </a:prstGeom>
          <a:noFill/>
        </p:spPr>
        <p:txBody>
          <a:bodyPr wrap="square" rtlCol="0">
            <a:spAutoFit/>
          </a:bodyPr>
          <a:lstStyle/>
          <a:p>
            <a:r>
              <a:rPr lang="ja-JP" altLang="en-US" sz="4400" dirty="0"/>
              <a:t>本日</a:t>
            </a:r>
            <a:r>
              <a:rPr lang="ja-JP" altLang="en-US" sz="4400" dirty="0" smtClean="0"/>
              <a:t>は、現代の</a:t>
            </a:r>
            <a:r>
              <a:rPr kumimoji="1" lang="ja-JP" altLang="en-US" sz="4400" dirty="0" smtClean="0"/>
              <a:t>労働安全衛生管理において最も基本とされている「</a:t>
            </a:r>
            <a:r>
              <a:rPr kumimoji="1" lang="ja-JP" altLang="en-US" sz="4400" b="1" dirty="0" smtClean="0">
                <a:solidFill>
                  <a:srgbClr val="FF0000"/>
                </a:solidFill>
              </a:rPr>
              <a:t>労働安全衛生マネジメントシステム</a:t>
            </a:r>
            <a:r>
              <a:rPr kumimoji="1" lang="ja-JP" altLang="en-US" sz="4400" dirty="0" smtClean="0"/>
              <a:t>」（ＯＳＨＭＳ）と「</a:t>
            </a:r>
            <a:r>
              <a:rPr kumimoji="1" lang="ja-JP" altLang="en-US" sz="4400" b="1" dirty="0" smtClean="0">
                <a:solidFill>
                  <a:srgbClr val="FF0000"/>
                </a:solidFill>
              </a:rPr>
              <a:t>リスクアセスメント</a:t>
            </a:r>
            <a:r>
              <a:rPr kumimoji="1" lang="ja-JP" altLang="en-US" sz="4400" dirty="0" smtClean="0"/>
              <a:t>」について取りあげます。</a:t>
            </a:r>
            <a:endParaRPr kumimoji="1" lang="ja-JP" altLang="en-US" sz="4400" dirty="0"/>
          </a:p>
        </p:txBody>
      </p:sp>
      <p:sp>
        <p:nvSpPr>
          <p:cNvPr id="4" name="テキスト ボックス 3"/>
          <p:cNvSpPr txBox="1"/>
          <p:nvPr/>
        </p:nvSpPr>
        <p:spPr>
          <a:xfrm>
            <a:off x="179512" y="3861048"/>
            <a:ext cx="8712968" cy="2677656"/>
          </a:xfrm>
          <a:prstGeom prst="rect">
            <a:avLst/>
          </a:prstGeom>
          <a:noFill/>
        </p:spPr>
        <p:txBody>
          <a:bodyPr wrap="square" rtlCol="0">
            <a:spAutoFit/>
          </a:bodyPr>
          <a:lstStyle/>
          <a:p>
            <a:r>
              <a:rPr kumimoji="1" lang="ja-JP" altLang="en-US" sz="2800" dirty="0" smtClean="0">
                <a:latin typeface="+mj-ea"/>
                <a:ea typeface="+mj-ea"/>
              </a:rPr>
              <a:t>○　労働安全衛生マネジメントシステムに関する指針（平</a:t>
            </a:r>
            <a:endParaRPr kumimoji="1" lang="en-US" altLang="ja-JP" sz="2800" dirty="0" smtClean="0">
              <a:latin typeface="+mj-ea"/>
              <a:ea typeface="+mj-ea"/>
            </a:endParaRPr>
          </a:p>
          <a:p>
            <a:r>
              <a:rPr lang="ja-JP" altLang="en-US" sz="2800" dirty="0">
                <a:latin typeface="+mj-ea"/>
                <a:ea typeface="+mj-ea"/>
              </a:rPr>
              <a:t>　</a:t>
            </a:r>
            <a:r>
              <a:rPr kumimoji="1" lang="ja-JP" altLang="en-US" sz="2800" dirty="0" smtClean="0">
                <a:latin typeface="+mj-ea"/>
                <a:ea typeface="+mj-ea"/>
              </a:rPr>
              <a:t>成</a:t>
            </a:r>
            <a:r>
              <a:rPr kumimoji="1" lang="en-US" altLang="ja-JP" sz="2800" dirty="0" smtClean="0">
                <a:latin typeface="+mj-ea"/>
                <a:ea typeface="+mj-ea"/>
              </a:rPr>
              <a:t>11</a:t>
            </a:r>
            <a:r>
              <a:rPr kumimoji="1" lang="ja-JP" altLang="en-US" sz="2800" dirty="0" smtClean="0">
                <a:latin typeface="+mj-ea"/>
                <a:ea typeface="+mj-ea"/>
              </a:rPr>
              <a:t>年労働省告示第</a:t>
            </a:r>
            <a:r>
              <a:rPr kumimoji="1" lang="en-US" altLang="ja-JP" sz="2800" dirty="0" smtClean="0">
                <a:latin typeface="+mj-ea"/>
                <a:ea typeface="+mj-ea"/>
              </a:rPr>
              <a:t>53</a:t>
            </a:r>
            <a:r>
              <a:rPr kumimoji="1" lang="ja-JP" altLang="en-US" sz="2800" dirty="0" smtClean="0">
                <a:latin typeface="+mj-ea"/>
                <a:ea typeface="+mj-ea"/>
              </a:rPr>
              <a:t>号</a:t>
            </a:r>
            <a:endParaRPr kumimoji="1" lang="en-US" altLang="ja-JP" sz="2800" dirty="0" smtClean="0">
              <a:latin typeface="+mj-ea"/>
              <a:ea typeface="+mj-ea"/>
            </a:endParaRPr>
          </a:p>
          <a:p>
            <a:r>
              <a:rPr lang="ja-JP" altLang="en-US" sz="2800" spc="-70" dirty="0" smtClean="0">
                <a:latin typeface="+mj-ea"/>
                <a:ea typeface="+mj-ea"/>
              </a:rPr>
              <a:t>○　危険性</a:t>
            </a:r>
            <a:r>
              <a:rPr lang="ja-JP" altLang="en-US" sz="2800" spc="-70" dirty="0">
                <a:latin typeface="+mj-ea"/>
                <a:ea typeface="+mj-ea"/>
              </a:rPr>
              <a:t>又は有害性等の調査等に関する指針</a:t>
            </a:r>
            <a:r>
              <a:rPr lang="ja-JP" altLang="en-US" sz="2800" spc="-70" dirty="0" smtClean="0">
                <a:latin typeface="+mj-ea"/>
                <a:ea typeface="+mj-ea"/>
              </a:rPr>
              <a:t>（平成</a:t>
            </a:r>
            <a:r>
              <a:rPr lang="en-US" altLang="ja-JP" sz="2800" spc="-70" dirty="0" smtClean="0">
                <a:latin typeface="+mj-ea"/>
                <a:ea typeface="+mj-ea"/>
              </a:rPr>
              <a:t>18</a:t>
            </a:r>
          </a:p>
          <a:p>
            <a:r>
              <a:rPr lang="ja-JP" altLang="en-US" sz="2800" spc="-70" dirty="0">
                <a:latin typeface="+mj-ea"/>
                <a:ea typeface="+mj-ea"/>
              </a:rPr>
              <a:t>　</a:t>
            </a:r>
            <a:r>
              <a:rPr lang="ja-JP" altLang="en-US" sz="2800" spc="-70" dirty="0" smtClean="0">
                <a:latin typeface="+mj-ea"/>
                <a:ea typeface="+mj-ea"/>
              </a:rPr>
              <a:t>年公示第</a:t>
            </a:r>
            <a:r>
              <a:rPr lang="en-US" altLang="ja-JP" sz="2800" spc="-70" dirty="0" smtClean="0">
                <a:latin typeface="+mj-ea"/>
                <a:ea typeface="+mj-ea"/>
              </a:rPr>
              <a:t>1</a:t>
            </a:r>
            <a:r>
              <a:rPr lang="ja-JP" altLang="en-US" sz="2800" spc="-70" dirty="0" smtClean="0">
                <a:latin typeface="+mj-ea"/>
                <a:ea typeface="+mj-ea"/>
              </a:rPr>
              <a:t>号）</a:t>
            </a:r>
            <a:endParaRPr lang="en-US" altLang="ja-JP" sz="2800" spc="-70" dirty="0" smtClean="0">
              <a:latin typeface="+mj-ea"/>
              <a:ea typeface="+mj-ea"/>
            </a:endParaRPr>
          </a:p>
          <a:p>
            <a:r>
              <a:rPr lang="ja-JP" altLang="en-US" sz="2800" spc="-70" dirty="0" smtClean="0">
                <a:latin typeface="+mj-ea"/>
                <a:ea typeface="+mj-ea"/>
              </a:rPr>
              <a:t>○　化学物質等による</a:t>
            </a:r>
            <a:r>
              <a:rPr lang="ja-JP" altLang="en-US" sz="2800" spc="-70" dirty="0">
                <a:latin typeface="+mj-ea"/>
                <a:ea typeface="+mj-ea"/>
              </a:rPr>
              <a:t>危険性又は有害性等の調査等に</a:t>
            </a:r>
            <a:r>
              <a:rPr lang="ja-JP" altLang="en-US" sz="2800" spc="-70" dirty="0" smtClean="0">
                <a:latin typeface="+mj-ea"/>
                <a:ea typeface="+mj-ea"/>
              </a:rPr>
              <a:t>関</a:t>
            </a:r>
            <a:endParaRPr lang="en-US" altLang="ja-JP" sz="2800" spc="-70" dirty="0" smtClean="0">
              <a:latin typeface="+mj-ea"/>
              <a:ea typeface="+mj-ea"/>
            </a:endParaRPr>
          </a:p>
          <a:p>
            <a:r>
              <a:rPr lang="ja-JP" altLang="en-US" sz="2800" spc="-70" dirty="0">
                <a:latin typeface="+mj-ea"/>
                <a:ea typeface="+mj-ea"/>
              </a:rPr>
              <a:t>　</a:t>
            </a:r>
            <a:r>
              <a:rPr lang="ja-JP" altLang="en-US" sz="2800" spc="-70" dirty="0" smtClean="0">
                <a:latin typeface="+mj-ea"/>
                <a:ea typeface="+mj-ea"/>
              </a:rPr>
              <a:t>する</a:t>
            </a:r>
            <a:r>
              <a:rPr lang="ja-JP" altLang="en-US" sz="2800" spc="-70" dirty="0">
                <a:latin typeface="+mj-ea"/>
                <a:ea typeface="+mj-ea"/>
              </a:rPr>
              <a:t>指針（平成</a:t>
            </a:r>
            <a:r>
              <a:rPr lang="en-US" altLang="ja-JP" sz="2800" spc="-70" dirty="0">
                <a:latin typeface="+mj-ea"/>
                <a:ea typeface="+mj-ea"/>
              </a:rPr>
              <a:t>18</a:t>
            </a:r>
            <a:r>
              <a:rPr lang="ja-JP" altLang="en-US" sz="2800" spc="-70" dirty="0">
                <a:latin typeface="+mj-ea"/>
                <a:ea typeface="+mj-ea"/>
              </a:rPr>
              <a:t>年</a:t>
            </a:r>
            <a:r>
              <a:rPr lang="ja-JP" altLang="en-US" sz="2800" spc="-70" dirty="0" smtClean="0">
                <a:latin typeface="+mj-ea"/>
                <a:ea typeface="+mj-ea"/>
              </a:rPr>
              <a:t>公示第</a:t>
            </a:r>
            <a:r>
              <a:rPr lang="en-US" altLang="ja-JP" sz="2800" spc="-70" dirty="0" smtClean="0">
                <a:latin typeface="+mj-ea"/>
                <a:ea typeface="+mj-ea"/>
              </a:rPr>
              <a:t>2</a:t>
            </a:r>
            <a:r>
              <a:rPr lang="ja-JP" altLang="en-US" sz="2800" spc="-70" dirty="0" smtClean="0">
                <a:latin typeface="+mj-ea"/>
                <a:ea typeface="+mj-ea"/>
              </a:rPr>
              <a:t>号）</a:t>
            </a:r>
            <a:endParaRPr lang="en-US" altLang="ja-JP" sz="2800" spc="-70" dirty="0">
              <a:latin typeface="+mj-ea"/>
              <a:ea typeface="+mj-ea"/>
            </a:endParaRPr>
          </a:p>
        </p:txBody>
      </p:sp>
    </p:spTree>
    <p:extLst>
      <p:ext uri="{BB962C8B-B14F-4D97-AF65-F5344CB8AC3E}">
        <p14:creationId xmlns:p14="http://schemas.microsoft.com/office/powerpoint/2010/main" val="3404737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サブタイトル 2"/>
          <p:cNvSpPr txBox="1">
            <a:spLocks/>
          </p:cNvSpPr>
          <p:nvPr/>
        </p:nvSpPr>
        <p:spPr bwMode="auto">
          <a:xfrm>
            <a:off x="195802" y="188640"/>
            <a:ext cx="8640638" cy="576263"/>
          </a:xfrm>
          <a:prstGeom prst="rect">
            <a:avLst/>
          </a:prstGeom>
          <a:solidFill>
            <a:srgbClr val="E5F8FF"/>
          </a:solidFill>
          <a:ln/>
          <a:extLst/>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lgn="ctr" eaLnBrk="1" hangingPunct="1">
              <a:buClrTx/>
              <a:buSzTx/>
              <a:buFontTx/>
              <a:buNone/>
            </a:pPr>
            <a:r>
              <a:rPr lang="ja-JP" altLang="en-US" sz="2800" b="1" dirty="0" smtClean="0">
                <a:solidFill>
                  <a:srgbClr val="000099"/>
                </a:solidFill>
                <a:latin typeface="Calibri" pitchFamily="34" charset="0"/>
                <a:ea typeface="ＭＳ Ｐゴシック" pitchFamily="50" charset="-128"/>
              </a:rPr>
              <a:t>労働</a:t>
            </a:r>
            <a:r>
              <a:rPr lang="ja-JP" altLang="en-US" sz="2800" b="1" dirty="0">
                <a:solidFill>
                  <a:srgbClr val="000099"/>
                </a:solidFill>
                <a:latin typeface="Calibri" pitchFamily="34" charset="0"/>
                <a:ea typeface="ＭＳ Ｐゴシック" pitchFamily="50" charset="-128"/>
              </a:rPr>
              <a:t>安全衛生</a:t>
            </a:r>
            <a:r>
              <a:rPr lang="ja-JP" altLang="en-US" sz="2800" b="1" dirty="0" smtClean="0">
                <a:solidFill>
                  <a:srgbClr val="000099"/>
                </a:solidFill>
                <a:latin typeface="Calibri" pitchFamily="34" charset="0"/>
                <a:ea typeface="ＭＳ Ｐゴシック" pitchFamily="50" charset="-128"/>
              </a:rPr>
              <a:t>マネジメントシステム</a:t>
            </a:r>
            <a:endParaRPr lang="ja-JP" altLang="en-US" sz="2800" b="1" dirty="0">
              <a:solidFill>
                <a:srgbClr val="000099"/>
              </a:solidFill>
              <a:latin typeface="Calibri" pitchFamily="34" charset="0"/>
              <a:ea typeface="ＭＳ Ｐゴシック" pitchFamily="50" charset="-128"/>
            </a:endParaRPr>
          </a:p>
        </p:txBody>
      </p:sp>
      <p:cxnSp>
        <p:nvCxnSpPr>
          <p:cNvPr id="5" name="直線コネクタ 4"/>
          <p:cNvCxnSpPr/>
          <p:nvPr/>
        </p:nvCxnSpPr>
        <p:spPr>
          <a:xfrm>
            <a:off x="187371" y="954163"/>
            <a:ext cx="86243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242" name="サブタイトル 2"/>
          <p:cNvSpPr txBox="1">
            <a:spLocks/>
          </p:cNvSpPr>
          <p:nvPr/>
        </p:nvSpPr>
        <p:spPr bwMode="auto">
          <a:xfrm>
            <a:off x="372241" y="3573016"/>
            <a:ext cx="8424614" cy="2736304"/>
          </a:xfrm>
          <a:prstGeom prst="rect">
            <a:avLst/>
          </a:prstGeom>
          <a:solidFill>
            <a:schemeClr val="bg1">
              <a:lumMod val="85000"/>
            </a:schemeClr>
          </a:solidFill>
          <a:ln w="28575">
            <a:solidFill>
              <a:schemeClr val="bg1">
                <a:lumMod val="50000"/>
              </a:schemeClr>
            </a:solidFill>
            <a:miter lim="800000"/>
            <a:headEnd/>
            <a:tailEnd/>
          </a:ln>
        </p:spPr>
        <p:txBody>
          <a:bodyPr/>
          <a:lstStyle/>
          <a:p>
            <a:pPr marL="449263" indent="-449263">
              <a:lnSpc>
                <a:spcPct val="125000"/>
              </a:lnSpc>
              <a:spcBef>
                <a:spcPts val="600"/>
              </a:spcBef>
              <a:defRPr/>
            </a:pPr>
            <a:r>
              <a:rPr lang="ja-JP" altLang="en-US" sz="2800" dirty="0">
                <a:latin typeface="+mj-ea"/>
                <a:ea typeface="+mj-ea"/>
              </a:rPr>
              <a:t>①　</a:t>
            </a:r>
            <a:r>
              <a:rPr lang="ja-JP" altLang="ja-JP" sz="2800" b="1" dirty="0">
                <a:latin typeface="+mj-ea"/>
                <a:ea typeface="+mj-ea"/>
              </a:rPr>
              <a:t>「安全衛生方針」の表明</a:t>
            </a:r>
            <a:endParaRPr lang="en-US" altLang="ja-JP" sz="2800" b="1" dirty="0">
              <a:latin typeface="+mj-ea"/>
              <a:ea typeface="+mj-ea"/>
            </a:endParaRPr>
          </a:p>
          <a:p>
            <a:pPr marL="449263" indent="-449263">
              <a:lnSpc>
                <a:spcPct val="125000"/>
              </a:lnSpc>
              <a:spcBef>
                <a:spcPts val="600"/>
              </a:spcBef>
              <a:defRPr/>
            </a:pPr>
            <a:r>
              <a:rPr lang="ja-JP" altLang="en-US" sz="2800" b="1" dirty="0">
                <a:latin typeface="+mj-ea"/>
                <a:ea typeface="+mj-ea"/>
              </a:rPr>
              <a:t>②　</a:t>
            </a:r>
            <a:r>
              <a:rPr lang="ja-JP" altLang="en-US" sz="2800" b="1" dirty="0">
                <a:solidFill>
                  <a:srgbClr val="C00000"/>
                </a:solidFill>
                <a:latin typeface="+mj-ea"/>
                <a:ea typeface="+mj-ea"/>
              </a:rPr>
              <a:t>リスクアセスメント</a:t>
            </a:r>
            <a:r>
              <a:rPr lang="ja-JP" altLang="en-US" sz="2800" b="1" dirty="0">
                <a:latin typeface="+mj-ea"/>
                <a:ea typeface="+mj-ea"/>
              </a:rPr>
              <a:t>とそ</a:t>
            </a:r>
            <a:r>
              <a:rPr lang="ja-JP" altLang="ja-JP" sz="2800" b="1" dirty="0">
                <a:latin typeface="+mj-ea"/>
                <a:ea typeface="+mj-ea"/>
              </a:rPr>
              <a:t>の結果に基づき講ずる措置</a:t>
            </a:r>
            <a:endParaRPr lang="en-US" altLang="ja-JP" sz="2800" b="1" dirty="0">
              <a:latin typeface="+mj-ea"/>
              <a:ea typeface="+mj-ea"/>
            </a:endParaRPr>
          </a:p>
          <a:p>
            <a:pPr marL="449263" indent="-449263">
              <a:lnSpc>
                <a:spcPct val="125000"/>
              </a:lnSpc>
              <a:spcBef>
                <a:spcPts val="600"/>
              </a:spcBef>
              <a:defRPr/>
            </a:pPr>
            <a:r>
              <a:rPr lang="ja-JP" altLang="en-US" sz="2800" b="1" dirty="0">
                <a:latin typeface="+mj-ea"/>
                <a:ea typeface="+mj-ea"/>
              </a:rPr>
              <a:t>③　</a:t>
            </a:r>
            <a:r>
              <a:rPr lang="ja-JP" altLang="ja-JP" sz="2800" b="1" dirty="0">
                <a:latin typeface="+mj-ea"/>
                <a:ea typeface="+mj-ea"/>
              </a:rPr>
              <a:t>「安全衛生目標」の設定</a:t>
            </a:r>
            <a:endParaRPr lang="en-US" altLang="ja-JP" sz="2800" b="1" dirty="0">
              <a:latin typeface="+mj-ea"/>
              <a:ea typeface="+mj-ea"/>
            </a:endParaRPr>
          </a:p>
          <a:p>
            <a:pPr marL="449263" indent="-449263">
              <a:lnSpc>
                <a:spcPct val="125000"/>
              </a:lnSpc>
              <a:spcBef>
                <a:spcPts val="600"/>
              </a:spcBef>
              <a:defRPr/>
            </a:pPr>
            <a:r>
              <a:rPr lang="ja-JP" altLang="en-US" sz="2800" b="1" dirty="0">
                <a:latin typeface="+mj-ea"/>
                <a:ea typeface="+mj-ea"/>
              </a:rPr>
              <a:t>④　</a:t>
            </a:r>
            <a:r>
              <a:rPr lang="ja-JP" altLang="ja-JP" sz="2800" b="1" dirty="0">
                <a:latin typeface="+mj-ea"/>
                <a:ea typeface="+mj-ea"/>
              </a:rPr>
              <a:t>「安全衛生計画」の作成、実施、評価及び改善</a:t>
            </a:r>
            <a:endParaRPr lang="ja-JP" altLang="en-US" sz="2800" b="1" dirty="0">
              <a:solidFill>
                <a:srgbClr val="002060"/>
              </a:solidFill>
              <a:latin typeface="+mj-ea"/>
              <a:ea typeface="+mj-ea"/>
            </a:endParaRPr>
          </a:p>
        </p:txBody>
      </p:sp>
      <p:sp>
        <p:nvSpPr>
          <p:cNvPr id="18437" name="Rectangle 1"/>
          <p:cNvSpPr>
            <a:spLocks noChangeArrowheads="1"/>
          </p:cNvSpPr>
          <p:nvPr/>
        </p:nvSpPr>
        <p:spPr bwMode="auto">
          <a:xfrm>
            <a:off x="245244" y="1124744"/>
            <a:ext cx="859119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66675"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a:spcBef>
                <a:spcPct val="0"/>
              </a:spcBef>
              <a:buClrTx/>
              <a:buSzTx/>
              <a:buFontTx/>
              <a:buNone/>
            </a:pPr>
            <a:r>
              <a:rPr lang="ja-JP" altLang="en-US" sz="2800" b="1" dirty="0" smtClean="0">
                <a:solidFill>
                  <a:srgbClr val="002060"/>
                </a:solidFill>
                <a:latin typeface="HGP平成角ｺﾞｼｯｸ体W9" panose="020B0A00000000000000" pitchFamily="50" charset="-128"/>
                <a:ea typeface="HGP平成角ｺﾞｼｯｸ体W9" panose="020B0A00000000000000" pitchFamily="50" charset="-128"/>
              </a:rPr>
              <a:t>労働</a:t>
            </a:r>
            <a:r>
              <a:rPr lang="ja-JP" altLang="en-US" sz="2800" b="1" dirty="0">
                <a:solidFill>
                  <a:srgbClr val="002060"/>
                </a:solidFill>
                <a:latin typeface="HGP平成角ｺﾞｼｯｸ体W9" panose="020B0A00000000000000" pitchFamily="50" charset="-128"/>
                <a:ea typeface="HGP平成角ｺﾞｼｯｸ体W9" panose="020B0A00000000000000" pitchFamily="50" charset="-128"/>
              </a:rPr>
              <a:t>安全衛生</a:t>
            </a:r>
            <a:r>
              <a:rPr lang="ja-JP" altLang="en-US" sz="2800" b="1" dirty="0" smtClean="0">
                <a:solidFill>
                  <a:srgbClr val="002060"/>
                </a:solidFill>
                <a:latin typeface="HGP平成角ｺﾞｼｯｸ体W9" panose="020B0A00000000000000" pitchFamily="50" charset="-128"/>
                <a:ea typeface="HGP平成角ｺﾞｼｯｸ体W9" panose="020B0A00000000000000" pitchFamily="50" charset="-128"/>
              </a:rPr>
              <a:t>マネジメントシステムに関する指針</a:t>
            </a:r>
            <a:endParaRPr lang="en-US" altLang="ja-JP" sz="2800" b="1" dirty="0" smtClean="0">
              <a:solidFill>
                <a:srgbClr val="002060"/>
              </a:solidFill>
              <a:latin typeface="HGP平成角ｺﾞｼｯｸ体W9" panose="020B0A00000000000000" pitchFamily="50" charset="-128"/>
              <a:ea typeface="HGP平成角ｺﾞｼｯｸ体W9" panose="020B0A00000000000000" pitchFamily="50" charset="-128"/>
            </a:endParaRPr>
          </a:p>
          <a:p>
            <a:pPr algn="ctr">
              <a:spcBef>
                <a:spcPct val="0"/>
              </a:spcBef>
              <a:buClrTx/>
              <a:buSzTx/>
              <a:buFontTx/>
              <a:buNone/>
            </a:pPr>
            <a:r>
              <a:rPr lang="ja-JP" altLang="en-US" sz="2800" b="1" dirty="0" smtClean="0">
                <a:solidFill>
                  <a:srgbClr val="002060"/>
                </a:solidFill>
                <a:latin typeface="ＭＳ Ｐゴシック" pitchFamily="50" charset="-128"/>
                <a:ea typeface="ＭＳ" charset="-128"/>
              </a:rPr>
              <a:t>（平成</a:t>
            </a:r>
            <a:r>
              <a:rPr lang="en-US" altLang="ja-JP" sz="2800" b="1" dirty="0" smtClean="0">
                <a:solidFill>
                  <a:srgbClr val="002060"/>
                </a:solidFill>
                <a:latin typeface="ＭＳ Ｐゴシック" pitchFamily="50" charset="-128"/>
                <a:ea typeface="ＭＳ" charset="-128"/>
              </a:rPr>
              <a:t>11</a:t>
            </a:r>
            <a:r>
              <a:rPr lang="ja-JP" altLang="en-US" sz="2800" b="1" dirty="0" smtClean="0">
                <a:solidFill>
                  <a:srgbClr val="002060"/>
                </a:solidFill>
                <a:latin typeface="ＭＳ Ｐゴシック" pitchFamily="50" charset="-128"/>
                <a:ea typeface="ＭＳ" charset="-128"/>
              </a:rPr>
              <a:t>年労働省告示第</a:t>
            </a:r>
            <a:r>
              <a:rPr lang="en-US" altLang="ja-JP" sz="2800" b="1" dirty="0" smtClean="0">
                <a:solidFill>
                  <a:srgbClr val="002060"/>
                </a:solidFill>
                <a:latin typeface="ＭＳ Ｐゴシック" pitchFamily="50" charset="-128"/>
                <a:ea typeface="ＭＳ" charset="-128"/>
              </a:rPr>
              <a:t>53</a:t>
            </a:r>
            <a:r>
              <a:rPr lang="ja-JP" altLang="en-US" sz="2800" b="1" dirty="0" smtClean="0">
                <a:solidFill>
                  <a:srgbClr val="002060"/>
                </a:solidFill>
                <a:latin typeface="ＭＳ Ｐゴシック" pitchFamily="50" charset="-128"/>
                <a:ea typeface="ＭＳ" charset="-128"/>
              </a:rPr>
              <a:t>号）</a:t>
            </a:r>
            <a:endParaRPr lang="en-US" altLang="ja-JP" sz="2800" b="1" dirty="0" smtClean="0">
              <a:solidFill>
                <a:srgbClr val="002060"/>
              </a:solidFill>
              <a:latin typeface="ＭＳ Ｐゴシック" pitchFamily="50" charset="-128"/>
              <a:ea typeface="ＭＳ" charset="-128"/>
            </a:endParaRPr>
          </a:p>
          <a:p>
            <a:pPr>
              <a:spcBef>
                <a:spcPct val="0"/>
              </a:spcBef>
              <a:buClrTx/>
              <a:buSzTx/>
              <a:buFont typeface="Wingdings" panose="05000000000000000000" pitchFamily="2" charset="2"/>
              <a:buChar char="n"/>
            </a:pPr>
            <a:r>
              <a:rPr lang="ja-JP" altLang="en-US" sz="2800" b="1" dirty="0" smtClean="0">
                <a:solidFill>
                  <a:srgbClr val="002060"/>
                </a:solidFill>
                <a:latin typeface="ＭＳ Ｐゴシック" pitchFamily="50" charset="-128"/>
                <a:ea typeface="ＭＳ" charset="-128"/>
              </a:rPr>
              <a:t>　労働安全衛生規則第</a:t>
            </a:r>
            <a:r>
              <a:rPr lang="en-US" altLang="ja-JP" sz="2800" b="1" dirty="0" smtClean="0">
                <a:solidFill>
                  <a:srgbClr val="002060"/>
                </a:solidFill>
                <a:latin typeface="ＭＳ Ｐゴシック" pitchFamily="50" charset="-128"/>
                <a:ea typeface="ＭＳ" charset="-128"/>
              </a:rPr>
              <a:t>24</a:t>
            </a:r>
            <a:r>
              <a:rPr lang="ja-JP" altLang="en-US" sz="2800" b="1" dirty="0" smtClean="0">
                <a:solidFill>
                  <a:srgbClr val="002060"/>
                </a:solidFill>
                <a:latin typeface="ＭＳ Ｐゴシック" pitchFamily="50" charset="-128"/>
                <a:ea typeface="ＭＳ" charset="-128"/>
              </a:rPr>
              <a:t>条の</a:t>
            </a:r>
            <a:r>
              <a:rPr lang="en-US" altLang="ja-JP" sz="2800" b="1" dirty="0" smtClean="0">
                <a:solidFill>
                  <a:srgbClr val="002060"/>
                </a:solidFill>
                <a:latin typeface="ＭＳ Ｐゴシック" pitchFamily="50" charset="-128"/>
                <a:ea typeface="ＭＳ" charset="-128"/>
              </a:rPr>
              <a:t>2</a:t>
            </a:r>
            <a:r>
              <a:rPr lang="ja-JP" altLang="en-US" sz="2800" b="1" dirty="0" smtClean="0">
                <a:solidFill>
                  <a:srgbClr val="002060"/>
                </a:solidFill>
                <a:latin typeface="ＭＳ Ｐゴシック" pitchFamily="50" charset="-128"/>
                <a:ea typeface="ＭＳ" charset="-128"/>
              </a:rPr>
              <a:t>に基づく指針</a:t>
            </a:r>
            <a:endParaRPr lang="en-US" altLang="ja-JP" sz="2800" b="1" dirty="0">
              <a:solidFill>
                <a:srgbClr val="002060"/>
              </a:solidFill>
              <a:latin typeface="ＭＳ Ｐゴシック" pitchFamily="50" charset="-128"/>
              <a:ea typeface="ＭＳ" charset="-128"/>
            </a:endParaRPr>
          </a:p>
          <a:p>
            <a:pPr>
              <a:spcBef>
                <a:spcPct val="0"/>
              </a:spcBef>
              <a:buClrTx/>
              <a:buSzTx/>
              <a:buFont typeface="Wingdings" panose="05000000000000000000" pitchFamily="2" charset="2"/>
              <a:buChar char="n"/>
            </a:pPr>
            <a:r>
              <a:rPr lang="ja-JP" altLang="en-US" sz="2800" b="1" dirty="0" smtClean="0">
                <a:solidFill>
                  <a:srgbClr val="002060"/>
                </a:solidFill>
                <a:latin typeface="ＭＳ Ｐゴシック" pitchFamily="50" charset="-128"/>
                <a:ea typeface="ＭＳ" charset="-128"/>
              </a:rPr>
              <a:t>　次</a:t>
            </a:r>
            <a:r>
              <a:rPr lang="ja-JP" altLang="en-US" sz="2800" b="1" dirty="0">
                <a:solidFill>
                  <a:srgbClr val="002060"/>
                </a:solidFill>
                <a:latin typeface="ＭＳ Ｐゴシック" pitchFamily="50" charset="-128"/>
                <a:ea typeface="ＭＳ" charset="-128"/>
              </a:rPr>
              <a:t>の事項を体系的、継続的に実施する自主的</a:t>
            </a:r>
            <a:r>
              <a:rPr lang="ja-JP" altLang="en-US" sz="2800" b="1" dirty="0" smtClean="0">
                <a:solidFill>
                  <a:srgbClr val="002060"/>
                </a:solidFill>
                <a:latin typeface="ＭＳ Ｐゴシック" pitchFamily="50" charset="-128"/>
                <a:ea typeface="ＭＳ" charset="-128"/>
              </a:rPr>
              <a:t>活動</a:t>
            </a:r>
            <a:endParaRPr lang="en-US" altLang="ja-JP" sz="2800" b="1" dirty="0" smtClean="0">
              <a:solidFill>
                <a:srgbClr val="002060"/>
              </a:solidFill>
              <a:latin typeface="ＭＳ Ｐゴシック" pitchFamily="50" charset="-128"/>
              <a:ea typeface="ＭＳ" charset="-128"/>
            </a:endParaRPr>
          </a:p>
          <a:p>
            <a:pPr indent="0">
              <a:spcBef>
                <a:spcPct val="0"/>
              </a:spcBef>
              <a:buClrTx/>
              <a:buSzTx/>
              <a:buNone/>
            </a:pPr>
            <a:r>
              <a:rPr lang="ja-JP" altLang="en-US" sz="2800" b="1" dirty="0">
                <a:solidFill>
                  <a:srgbClr val="002060"/>
                </a:solidFill>
                <a:latin typeface="ＭＳ Ｐゴシック" pitchFamily="50" charset="-128"/>
                <a:ea typeface="ＭＳ" charset="-128"/>
              </a:rPr>
              <a:t>　</a:t>
            </a:r>
            <a:r>
              <a:rPr lang="ja-JP" altLang="en-US" sz="2800" b="1" dirty="0" smtClean="0">
                <a:solidFill>
                  <a:srgbClr val="002060"/>
                </a:solidFill>
                <a:latin typeface="ＭＳ Ｐゴシック" pitchFamily="50" charset="-128"/>
                <a:ea typeface="ＭＳ" charset="-128"/>
              </a:rPr>
              <a:t>　の</a:t>
            </a:r>
            <a:r>
              <a:rPr lang="ja-JP" altLang="en-US" sz="2800" b="1" dirty="0">
                <a:solidFill>
                  <a:srgbClr val="002060"/>
                </a:solidFill>
                <a:latin typeface="ＭＳ Ｐゴシック" pitchFamily="50" charset="-128"/>
                <a:ea typeface="ＭＳ" charset="-128"/>
              </a:rPr>
              <a:t>仕組み</a:t>
            </a:r>
            <a:endParaRPr lang="ja-JP" altLang="en-US" sz="2800" b="1" dirty="0">
              <a:solidFill>
                <a:srgbClr val="002060"/>
              </a:solidFill>
              <a:latin typeface="ＭＳ Ｐゴシック" pitchFamily="50" charset="-128"/>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a:defRPr/>
            </a:pPr>
            <a:fld id="{1EB59572-DB1F-4C40-B395-0812F46E262F}" type="slidenum">
              <a:rPr lang="ja-JP" altLang="en-US" smtClean="0"/>
              <a:pPr>
                <a:defRPr/>
              </a:pPr>
              <a:t>8</a:t>
            </a:fld>
            <a:endParaRPr lang="ja-JP" altLang="en-US" dirty="0"/>
          </a:p>
        </p:txBody>
      </p:sp>
    </p:spTree>
    <p:extLst>
      <p:ext uri="{BB962C8B-B14F-4D97-AF65-F5344CB8AC3E}">
        <p14:creationId xmlns:p14="http://schemas.microsoft.com/office/powerpoint/2010/main" val="2845817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23850" y="188641"/>
            <a:ext cx="8569325" cy="648072"/>
          </a:xfrm>
          <a:solidFill>
            <a:srgbClr val="CCFFFF"/>
          </a:solidFill>
          <a:ln w="3175">
            <a:solidFill>
              <a:schemeClr val="tx1"/>
            </a:solidFill>
          </a:ln>
        </p:spPr>
        <p:txBody>
          <a:bodyPr>
            <a:normAutofit/>
          </a:bodyPr>
          <a:lstStyle/>
          <a:p>
            <a:r>
              <a:rPr lang="ja-JP" altLang="en-US" sz="3200" b="1" dirty="0" smtClean="0">
                <a:solidFill>
                  <a:srgbClr val="FF3300"/>
                </a:solidFill>
              </a:rPr>
              <a:t>労働</a:t>
            </a:r>
            <a:r>
              <a:rPr lang="ja-JP" altLang="en-US" sz="3200" b="1" dirty="0">
                <a:solidFill>
                  <a:srgbClr val="FF3300"/>
                </a:solidFill>
              </a:rPr>
              <a:t>安全衛生マネジメントシステムとは</a:t>
            </a:r>
          </a:p>
        </p:txBody>
      </p:sp>
      <p:sp>
        <p:nvSpPr>
          <p:cNvPr id="49156" name="Text Box 4"/>
          <p:cNvSpPr txBox="1">
            <a:spLocks noChangeArrowheads="1"/>
          </p:cNvSpPr>
          <p:nvPr/>
        </p:nvSpPr>
        <p:spPr bwMode="auto">
          <a:xfrm>
            <a:off x="323850" y="1090355"/>
            <a:ext cx="8496300" cy="2208297"/>
          </a:xfrm>
          <a:prstGeom prst="rect">
            <a:avLst/>
          </a:prstGeom>
          <a:solidFill>
            <a:srgbClr val="FFFFCC"/>
          </a:solidFill>
          <a:ln>
            <a:noFill/>
          </a:ln>
          <a:effectLst/>
          <a:extLst/>
        </p:spPr>
        <p:txBody>
          <a:bodyPr>
            <a:spAutoFit/>
          </a:bodyPr>
          <a:lstStyle/>
          <a:p>
            <a:pPr>
              <a:lnSpc>
                <a:spcPts val="3300"/>
              </a:lnSpc>
              <a:buFontTx/>
              <a:buChar char="•"/>
            </a:pPr>
            <a:r>
              <a:rPr lang="en-US" altLang="ja-JP" sz="3200" b="1" dirty="0"/>
              <a:t> </a:t>
            </a:r>
            <a:r>
              <a:rPr lang="ja-JP" altLang="en-US" sz="3200" dirty="0"/>
              <a:t>事業者が労働者の</a:t>
            </a:r>
            <a:r>
              <a:rPr lang="ja-JP" altLang="en-US" sz="3200" b="1" dirty="0">
                <a:solidFill>
                  <a:srgbClr val="FF0000"/>
                </a:solidFill>
              </a:rPr>
              <a:t>協力の下</a:t>
            </a:r>
            <a:r>
              <a:rPr lang="ja-JP" altLang="en-US" sz="3200" dirty="0"/>
              <a:t>に</a:t>
            </a:r>
          </a:p>
          <a:p>
            <a:pPr>
              <a:lnSpc>
                <a:spcPts val="3300"/>
              </a:lnSpc>
              <a:buFontTx/>
              <a:buChar char="•"/>
            </a:pPr>
            <a:r>
              <a:rPr lang="ja-JP" altLang="en-US" sz="3200" dirty="0"/>
              <a:t> 計画（Ｐ）</a:t>
            </a:r>
            <a:r>
              <a:rPr lang="ja-JP" altLang="en-US" sz="3200" dirty="0" err="1"/>
              <a:t>ー</a:t>
            </a:r>
            <a:r>
              <a:rPr lang="ja-JP" altLang="en-US" sz="3200" dirty="0"/>
              <a:t>実施（Ｄ）－評価（Ｃ）－改善（Ａ）（一般に</a:t>
            </a:r>
            <a:r>
              <a:rPr lang="ja-JP" altLang="en-US" sz="3200" b="1" dirty="0">
                <a:solidFill>
                  <a:srgbClr val="FF0000"/>
                </a:solidFill>
              </a:rPr>
              <a:t>「ＰＤＣＡ］</a:t>
            </a:r>
            <a:r>
              <a:rPr lang="ja-JP" altLang="en-US" sz="3200" dirty="0"/>
              <a:t>といわれている） という一連の過程を定めて</a:t>
            </a:r>
          </a:p>
          <a:p>
            <a:pPr>
              <a:lnSpc>
                <a:spcPts val="3300"/>
              </a:lnSpc>
              <a:buFontTx/>
              <a:buChar char="•"/>
            </a:pPr>
            <a:r>
              <a:rPr lang="ja-JP" altLang="en-US" sz="3200" dirty="0"/>
              <a:t> 継続的に行う</a:t>
            </a:r>
            <a:r>
              <a:rPr lang="ja-JP" altLang="en-US" sz="3200" b="1" dirty="0">
                <a:solidFill>
                  <a:srgbClr val="FF0000"/>
                </a:solidFill>
              </a:rPr>
              <a:t>自主的</a:t>
            </a:r>
            <a:r>
              <a:rPr lang="ja-JP" altLang="en-US" sz="3200" dirty="0"/>
              <a:t>な安全衛生管理</a:t>
            </a:r>
            <a:r>
              <a:rPr lang="ja-JP" altLang="en-US" sz="3200" b="1" dirty="0">
                <a:solidFill>
                  <a:srgbClr val="FF0000"/>
                </a:solidFill>
              </a:rPr>
              <a:t>活動</a:t>
            </a:r>
          </a:p>
        </p:txBody>
      </p:sp>
      <p:sp>
        <p:nvSpPr>
          <p:cNvPr id="49157" name="Text Box 5"/>
          <p:cNvSpPr txBox="1">
            <a:spLocks noChangeArrowheads="1"/>
          </p:cNvSpPr>
          <p:nvPr/>
        </p:nvSpPr>
        <p:spPr bwMode="auto">
          <a:xfrm>
            <a:off x="383881" y="3777646"/>
            <a:ext cx="8496300" cy="1184940"/>
          </a:xfrm>
          <a:prstGeom prst="rect">
            <a:avLst/>
          </a:prstGeom>
          <a:solidFill>
            <a:srgbClr val="CCECFF"/>
          </a:solidFill>
          <a:ln>
            <a:noFill/>
          </a:ln>
          <a:effectLst/>
          <a:extLst/>
        </p:spPr>
        <p:txBody>
          <a:bodyPr>
            <a:spAutoFit/>
          </a:bodyPr>
          <a:lstStyle/>
          <a:p>
            <a:pPr>
              <a:lnSpc>
                <a:spcPts val="3300"/>
              </a:lnSpc>
              <a:spcBef>
                <a:spcPct val="50000"/>
              </a:spcBef>
              <a:buFontTx/>
              <a:buChar char="•"/>
            </a:pPr>
            <a:r>
              <a:rPr lang="en-US" altLang="ja-JP" sz="2800" b="1" dirty="0"/>
              <a:t> </a:t>
            </a:r>
            <a:r>
              <a:rPr lang="ja-JP" altLang="en-US" sz="3200" dirty="0"/>
              <a:t>労働災害の防止</a:t>
            </a:r>
          </a:p>
          <a:p>
            <a:pPr>
              <a:lnSpc>
                <a:spcPts val="3300"/>
              </a:lnSpc>
              <a:spcBef>
                <a:spcPct val="50000"/>
              </a:spcBef>
              <a:buFontTx/>
              <a:buChar char="•"/>
            </a:pPr>
            <a:r>
              <a:rPr lang="ja-JP" altLang="en-US" sz="3200" dirty="0"/>
              <a:t> 労働者の健康の増進と快適な職場環境の形成</a:t>
            </a:r>
          </a:p>
        </p:txBody>
      </p:sp>
      <p:sp>
        <p:nvSpPr>
          <p:cNvPr id="49158" name="Text Box 6"/>
          <p:cNvSpPr txBox="1">
            <a:spLocks noChangeArrowheads="1"/>
          </p:cNvSpPr>
          <p:nvPr/>
        </p:nvSpPr>
        <p:spPr bwMode="auto">
          <a:xfrm>
            <a:off x="339185" y="5600640"/>
            <a:ext cx="8424863" cy="1066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200" dirty="0"/>
              <a:t>事業場における安全衛生水準の向上に資することを目的とした</a:t>
            </a:r>
            <a:r>
              <a:rPr lang="ja-JP" altLang="en-US" sz="3200" b="1" u="sng" dirty="0">
                <a:solidFill>
                  <a:srgbClr val="FF3300"/>
                </a:solidFill>
              </a:rPr>
              <a:t>新しい</a:t>
            </a:r>
            <a:r>
              <a:rPr lang="ja-JP" altLang="en-US" sz="3200" dirty="0"/>
              <a:t>安全衛生管理の仕組み</a:t>
            </a:r>
          </a:p>
        </p:txBody>
      </p:sp>
      <p:sp>
        <p:nvSpPr>
          <p:cNvPr id="49159" name="AutoShape 7"/>
          <p:cNvSpPr>
            <a:spLocks noChangeArrowheads="1"/>
          </p:cNvSpPr>
          <p:nvPr/>
        </p:nvSpPr>
        <p:spPr bwMode="auto">
          <a:xfrm>
            <a:off x="3760674" y="3321746"/>
            <a:ext cx="1512888" cy="4318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49160" name="AutoShape 8"/>
          <p:cNvSpPr>
            <a:spLocks noChangeArrowheads="1"/>
          </p:cNvSpPr>
          <p:nvPr/>
        </p:nvSpPr>
        <p:spPr bwMode="auto">
          <a:xfrm>
            <a:off x="3797186" y="5114200"/>
            <a:ext cx="1439863" cy="4318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Tree>
    <p:extLst>
      <p:ext uri="{BB962C8B-B14F-4D97-AF65-F5344CB8AC3E}">
        <p14:creationId xmlns:p14="http://schemas.microsoft.com/office/powerpoint/2010/main" val="1815590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2647</Words>
  <Application>Microsoft Office PowerPoint</Application>
  <PresentationFormat>画面に合わせる (4:3)</PresentationFormat>
  <Paragraphs>676</Paragraphs>
  <Slides>57</Slides>
  <Notes>7</Notes>
  <HiddenSlides>0</HiddenSlides>
  <MMClips>0</MMClips>
  <ScaleCrop>false</ScaleCrop>
  <HeadingPairs>
    <vt:vector size="4" baseType="variant">
      <vt:variant>
        <vt:lpstr>テーマ</vt:lpstr>
      </vt:variant>
      <vt:variant>
        <vt:i4>1</vt:i4>
      </vt:variant>
      <vt:variant>
        <vt:lpstr>スライド タイトル</vt:lpstr>
      </vt:variant>
      <vt:variant>
        <vt:i4>57</vt:i4>
      </vt:variant>
    </vt:vector>
  </HeadingPairs>
  <TitlesOfParts>
    <vt:vector size="58"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労働安全衛生マネジメントシステムとは</vt:lpstr>
      <vt:lpstr>PowerPoint プレゼンテーション</vt:lpstr>
      <vt:lpstr>労働安全衛生マネジメントシステムの導入の必要性</vt:lpstr>
      <vt:lpstr>労働災害は減ったが・・・・・ 　　　　　　　　　　　　リスクは存在しないか？</vt:lpstr>
      <vt:lpstr>安全衛生ノウハウの継承されているか</vt:lpstr>
      <vt:lpstr>PowerPoint プレゼンテーション</vt:lpstr>
      <vt:lpstr>産業事故をめぐる様々な問題点</vt:lpstr>
      <vt:lpstr>PowerPoint プレゼンテーション</vt:lpstr>
      <vt:lpstr>PowerPoint プレゼンテーション</vt:lpstr>
      <vt:lpstr>PowerPoint プレゼンテーション</vt:lpstr>
      <vt:lpstr>PowerPoint プレゼンテーション</vt:lpstr>
      <vt:lpstr>危険性又は有害性の調査及びその結果に基づく改善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Hirotoshi Goto</dc:creator>
  <cp:lastModifiedBy>sasaki</cp:lastModifiedBy>
  <cp:revision>76</cp:revision>
  <cp:lastPrinted>2014-10-13T23:51:02Z</cp:lastPrinted>
  <dcterms:created xsi:type="dcterms:W3CDTF">2014-10-07T11:13:02Z</dcterms:created>
  <dcterms:modified xsi:type="dcterms:W3CDTF">2014-10-13T23:56:41Z</dcterms:modified>
</cp:coreProperties>
</file>