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58" r:id="rId3"/>
    <p:sldId id="257" r:id="rId4"/>
    <p:sldId id="259" r:id="rId5"/>
    <p:sldId id="263" r:id="rId6"/>
    <p:sldId id="260" r:id="rId7"/>
    <p:sldId id="264" r:id="rId8"/>
    <p:sldId id="261" r:id="rId9"/>
    <p:sldId id="265" r:id="rId10"/>
    <p:sldId id="262" r:id="rId11"/>
    <p:sldId id="266"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0B79161-FA2A-4F17-BDDF-CF681C20C1C8}" type="datetimeFigureOut">
              <a:rPr kumimoji="1" lang="ja-JP" altLang="en-US" smtClean="0"/>
              <a:t>2012/5/25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43FF777-564C-44E3-9E7C-FC059CE068E3}" type="slidenum">
              <a:rPr kumimoji="1" lang="ja-JP" altLang="en-US" smtClean="0"/>
              <a:t>‹#›</a:t>
            </a:fld>
            <a:endParaRPr kumimoji="1" lang="ja-JP" altLang="en-US"/>
          </a:p>
        </p:txBody>
      </p:sp>
    </p:spTree>
    <p:extLst>
      <p:ext uri="{BB962C8B-B14F-4D97-AF65-F5344CB8AC3E}">
        <p14:creationId xmlns:p14="http://schemas.microsoft.com/office/powerpoint/2010/main" val="1911271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3FF777-564C-44E3-9E7C-FC059CE068E3}" type="slidenum">
              <a:rPr kumimoji="1" lang="ja-JP" altLang="en-US" smtClean="0"/>
              <a:t>2</a:t>
            </a:fld>
            <a:endParaRPr kumimoji="1" lang="ja-JP" altLang="en-US"/>
          </a:p>
        </p:txBody>
      </p:sp>
    </p:spTree>
    <p:extLst>
      <p:ext uri="{BB962C8B-B14F-4D97-AF65-F5344CB8AC3E}">
        <p14:creationId xmlns:p14="http://schemas.microsoft.com/office/powerpoint/2010/main" val="104514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4" name="Date Placeholder 3"/>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5" name="Date Placeholder 4"/>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3A643D3-3F92-48BE-8536-364CD23C045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smtClean="0"/>
              <a:t>アイコンをクリックして図を追加</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7E95843-EEB4-4B76-8E20-7ED11561AEC8}" type="datetimeFigureOut">
              <a:rPr kumimoji="1" lang="ja-JP" altLang="en-US" smtClean="0"/>
              <a:t>2012/5/25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A643D3-3F92-48BE-8536-364CD23C045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7E95843-EEB4-4B76-8E20-7ED11561AEC8}" type="datetimeFigureOut">
              <a:rPr kumimoji="1" lang="ja-JP" altLang="en-US" smtClean="0"/>
              <a:t>2012/5/25</a:t>
            </a:fld>
            <a:endParaRPr kumimoji="1" lang="ja-JP"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3A643D3-3F92-48BE-8536-364CD23C045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kumimoji="1"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19140000">
            <a:off x="707685" y="1591803"/>
            <a:ext cx="6128754" cy="1050227"/>
          </a:xfrm>
        </p:spPr>
        <p:txBody>
          <a:bodyPr/>
          <a:lstStyle/>
          <a:p>
            <a:r>
              <a:rPr kumimoji="1" lang="ja-JP" altLang="en-US" dirty="0" smtClean="0"/>
              <a:t>グリーン投資減税（補足資料）</a:t>
            </a:r>
            <a:endParaRPr kumimoji="1" lang="ja-JP" altLang="en-US" dirty="0"/>
          </a:p>
        </p:txBody>
      </p:sp>
      <p:sp>
        <p:nvSpPr>
          <p:cNvPr id="3" name="サブタイトル 2"/>
          <p:cNvSpPr>
            <a:spLocks noGrp="1"/>
          </p:cNvSpPr>
          <p:nvPr>
            <p:ph type="subTitle" idx="1"/>
          </p:nvPr>
        </p:nvSpPr>
        <p:spPr>
          <a:xfrm rot="19140000">
            <a:off x="1173565" y="2367385"/>
            <a:ext cx="6511131" cy="447273"/>
          </a:xfrm>
        </p:spPr>
        <p:txBody>
          <a:bodyPr>
            <a:normAutofit fontScale="77500" lnSpcReduction="20000"/>
          </a:bodyPr>
          <a:lstStyle/>
          <a:p>
            <a:r>
              <a:rPr kumimoji="1" lang="ja-JP" altLang="en-US" dirty="0" smtClean="0"/>
              <a:t>経済産業省資源エネルギー庁資料</a:t>
            </a:r>
            <a:r>
              <a:rPr kumimoji="1" lang="ja-JP" altLang="en-US" dirty="0" smtClean="0"/>
              <a:t>より</a:t>
            </a:r>
            <a:endParaRPr kumimoji="1" lang="en-US" altLang="ja-JP" dirty="0" smtClean="0"/>
          </a:p>
          <a:p>
            <a:r>
              <a:rPr kumimoji="1" lang="ja-JP" altLang="en-US" dirty="0"/>
              <a:t>一般社団</a:t>
            </a:r>
            <a:r>
              <a:rPr kumimoji="1" lang="ja-JP" altLang="en-US" dirty="0" smtClean="0"/>
              <a:t>法人日本工業炉協会　佐々木</a:t>
            </a:r>
            <a:endParaRPr kumimoji="1" lang="ja-JP" altLang="en-US" dirty="0"/>
          </a:p>
        </p:txBody>
      </p:sp>
    </p:spTree>
    <p:extLst>
      <p:ext uri="{BB962C8B-B14F-4D97-AF65-F5344CB8AC3E}">
        <p14:creationId xmlns:p14="http://schemas.microsoft.com/office/powerpoint/2010/main" val="2741255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高性能工業炉廃熱回収式燃焼装置</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kumimoji="1" lang="ja-JP" altLang="en-US" sz="2400" dirty="0" smtClean="0"/>
              <a:t>　　</a:t>
            </a:r>
            <a:r>
              <a:rPr kumimoji="1" lang="ja-JP" altLang="en-US" sz="2400" u="sng" dirty="0" smtClean="0">
                <a:solidFill>
                  <a:srgbClr val="FF0000"/>
                </a:solidFill>
                <a:effectLst>
                  <a:outerShdw blurRad="38100" dist="38100" dir="2700000" algn="tl">
                    <a:srgbClr val="000000">
                      <a:alpha val="43137"/>
                    </a:srgbClr>
                  </a:outerShdw>
                </a:effectLst>
              </a:rPr>
              <a:t>燃焼装置から発生する燃焼排ガスの</a:t>
            </a:r>
            <a:r>
              <a:rPr kumimoji="1" lang="en-US" altLang="ja-JP" sz="2400" u="sng" dirty="0" smtClean="0">
                <a:solidFill>
                  <a:srgbClr val="FF0000"/>
                </a:solidFill>
                <a:effectLst>
                  <a:outerShdw blurRad="38100" dist="38100" dir="2700000" algn="tl">
                    <a:srgbClr val="000000">
                      <a:alpha val="43137"/>
                    </a:srgbClr>
                  </a:outerShdw>
                </a:effectLst>
              </a:rPr>
              <a:t>75</a:t>
            </a:r>
            <a:r>
              <a:rPr kumimoji="1" lang="ja-JP" altLang="en-US" sz="2400" u="sng" dirty="0" smtClean="0">
                <a:solidFill>
                  <a:srgbClr val="FF0000"/>
                </a:solidFill>
                <a:effectLst>
                  <a:outerShdw blurRad="38100" dist="38100" dir="2700000" algn="tl">
                    <a:srgbClr val="000000">
                      <a:alpha val="43137"/>
                    </a:srgbClr>
                  </a:outerShdw>
                </a:effectLst>
              </a:rPr>
              <a:t>％以上を回収</a:t>
            </a:r>
            <a:r>
              <a:rPr kumimoji="1" lang="ja-JP" altLang="en-US" sz="2400" dirty="0" smtClean="0"/>
              <a:t>し、</a:t>
            </a:r>
            <a:r>
              <a:rPr kumimoji="1" lang="ja-JP" altLang="en-US" sz="2400" u="sng" dirty="0" smtClean="0">
                <a:solidFill>
                  <a:srgbClr val="FF0000"/>
                </a:solidFill>
                <a:effectLst>
                  <a:outerShdw blurRad="38100" dist="38100" dir="2700000" algn="tl">
                    <a:srgbClr val="000000">
                      <a:alpha val="43137"/>
                    </a:srgbClr>
                  </a:outerShdw>
                </a:effectLst>
              </a:rPr>
              <a:t>蓄熱式熱交換装置により燃焼用空気を予熱する機構を有するもの</a:t>
            </a:r>
            <a:r>
              <a:rPr kumimoji="1" lang="ja-JP" altLang="en-US" sz="2400" dirty="0" smtClean="0"/>
              <a:t>で、これと同時に設置する専用の送風機、排風機、制御装置又は配管を含む。）</a:t>
            </a:r>
            <a:endParaRPr kumimoji="1" lang="ja-JP" altLang="en-US" sz="2400" dirty="0"/>
          </a:p>
        </p:txBody>
      </p:sp>
    </p:spTree>
    <p:extLst>
      <p:ext uri="{BB962C8B-B14F-4D97-AF65-F5344CB8AC3E}">
        <p14:creationId xmlns:p14="http://schemas.microsoft.com/office/powerpoint/2010/main" val="4274293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高性能工業炉廃熱回収式燃焼装置　該当要件</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786114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2843808" y="1804966"/>
            <a:ext cx="3528392" cy="576064"/>
          </a:xfrm>
          <a:prstGeom prst="wedgeRoundRectCallout">
            <a:avLst>
              <a:gd name="adj1" fmla="val 23329"/>
              <a:gd name="adj2" fmla="val 867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排熱回収率の証明：</a:t>
            </a:r>
            <a:r>
              <a:rPr kumimoji="1" lang="en-US" altLang="ja-JP" dirty="0" smtClean="0"/>
              <a:t>75</a:t>
            </a:r>
            <a:r>
              <a:rPr kumimoji="1" lang="ja-JP" altLang="en-US" dirty="0" smtClean="0"/>
              <a:t>％以上</a:t>
            </a:r>
            <a:endParaRPr kumimoji="1" lang="ja-JP" altLang="en-US" dirty="0"/>
          </a:p>
        </p:txBody>
      </p:sp>
      <p:sp>
        <p:nvSpPr>
          <p:cNvPr id="5" name="角丸四角形吹き出し 4"/>
          <p:cNvSpPr/>
          <p:nvPr/>
        </p:nvSpPr>
        <p:spPr>
          <a:xfrm>
            <a:off x="7020272" y="1628800"/>
            <a:ext cx="1944216" cy="936104"/>
          </a:xfrm>
          <a:prstGeom prst="wedgeRoundRectCallout">
            <a:avLst>
              <a:gd name="adj1" fmla="val 8442"/>
              <a:gd name="adj2" fmla="val 10536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7092280" y="1727520"/>
            <a:ext cx="1872208" cy="738664"/>
          </a:xfrm>
          <a:prstGeom prst="rect">
            <a:avLst/>
          </a:prstGeom>
          <a:noFill/>
        </p:spPr>
        <p:txBody>
          <a:bodyPr wrap="square" rtlCol="0">
            <a:spAutoFit/>
          </a:bodyPr>
          <a:lstStyle/>
          <a:p>
            <a:r>
              <a:rPr kumimoji="1" lang="ja-JP" altLang="en-US" sz="1400" dirty="0" smtClean="0"/>
              <a:t>高性能工業炉廃熱回収式燃焼装置が分かる図面</a:t>
            </a:r>
            <a:endParaRPr kumimoji="1" lang="ja-JP" altLang="en-US" sz="1400" dirty="0"/>
          </a:p>
        </p:txBody>
      </p:sp>
    </p:spTree>
    <p:extLst>
      <p:ext uri="{BB962C8B-B14F-4D97-AF65-F5344CB8AC3E}">
        <p14:creationId xmlns:p14="http://schemas.microsoft.com/office/powerpoint/2010/main" val="3180228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a:t>
            </a:r>
            <a:r>
              <a:rPr kumimoji="1" lang="en-US" altLang="ja-JP" dirty="0" smtClean="0"/>
              <a:t>P.4</a:t>
            </a:r>
            <a:r>
              <a:rPr kumimoji="1" lang="ja-JP" altLang="en-US" dirty="0" smtClean="0"/>
              <a:t>）所有権移転外リース取引</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1800" u="sng" dirty="0" smtClean="0">
                <a:solidFill>
                  <a:srgbClr val="FF0000"/>
                </a:solidFill>
                <a:effectLst>
                  <a:outerShdw blurRad="38100" dist="38100" dir="2700000" algn="tl">
                    <a:srgbClr val="000000">
                      <a:alpha val="43137"/>
                    </a:srgbClr>
                  </a:outerShdw>
                </a:effectLst>
              </a:rPr>
              <a:t>所有権移転外リース取引とは</a:t>
            </a:r>
            <a:r>
              <a:rPr lang="ja-JP" altLang="en-US" sz="1800" dirty="0" smtClean="0"/>
              <a:t>、平成</a:t>
            </a:r>
            <a:r>
              <a:rPr lang="en-US" altLang="ja-JP" sz="1800" dirty="0" smtClean="0"/>
              <a:t>20</a:t>
            </a:r>
            <a:r>
              <a:rPr lang="ja-JP" altLang="en-US" sz="1800" dirty="0" smtClean="0"/>
              <a:t>年４月１日以降に締結される契約に係る法人税法上のリース取引のうち</a:t>
            </a:r>
            <a:r>
              <a:rPr lang="ja-JP" altLang="en-US" sz="1800" u="sng" dirty="0" smtClean="0">
                <a:solidFill>
                  <a:srgbClr val="FF0000"/>
                </a:solidFill>
                <a:effectLst>
                  <a:outerShdw blurRad="38100" dist="38100" dir="2700000" algn="tl">
                    <a:srgbClr val="000000">
                      <a:alpha val="43137"/>
                    </a:srgbClr>
                  </a:outerShdw>
                </a:effectLst>
              </a:rPr>
              <a:t>次のいずれにも該当しないもの</a:t>
            </a:r>
            <a:endParaRPr lang="en-US" altLang="ja-JP" sz="1800" u="sng" dirty="0" smtClean="0">
              <a:solidFill>
                <a:srgbClr val="FF0000"/>
              </a:solidFill>
              <a:effectLst>
                <a:outerShdw blurRad="38100" dist="38100" dir="2700000" algn="tl">
                  <a:srgbClr val="000000">
                    <a:alpha val="43137"/>
                  </a:srgbClr>
                </a:outerShdw>
              </a:effectLst>
            </a:endParaRPr>
          </a:p>
          <a:p>
            <a:r>
              <a:rPr kumimoji="1" lang="en-US" altLang="ja-JP" sz="1800" dirty="0"/>
              <a:t>1</a:t>
            </a:r>
            <a:r>
              <a:rPr kumimoji="1" lang="ja-JP" altLang="en-US" sz="1800" dirty="0" smtClean="0"/>
              <a:t>）リース期間の終了時又は中途において、そのリース取引に係る契約において定められているリース取引の目的とされる資産</a:t>
            </a:r>
            <a:r>
              <a:rPr lang="ja-JP" altLang="en-US" sz="1800" dirty="0" smtClean="0"/>
              <a:t>（以下リース資産）が無償又は名目的な対価の額でそのリース取引に係る賃借人に譲渡されるものであること。</a:t>
            </a:r>
            <a:endParaRPr lang="en-US" altLang="ja-JP" sz="1800" dirty="0" smtClean="0"/>
          </a:p>
          <a:p>
            <a:r>
              <a:rPr kumimoji="1" lang="en-US" altLang="ja-JP" sz="1800" dirty="0"/>
              <a:t>2</a:t>
            </a:r>
            <a:r>
              <a:rPr kumimoji="1" lang="ja-JP" altLang="en-US" sz="1800" dirty="0" smtClean="0"/>
              <a:t>）リース期間の終了時途中においてリース資産を著しく有利な価格で買い取る権利が賃借</a:t>
            </a:r>
            <a:r>
              <a:rPr lang="ja-JP" altLang="en-US" sz="1800" dirty="0" smtClean="0"/>
              <a:t>人に与えられているものであること。</a:t>
            </a:r>
            <a:endParaRPr lang="en-US" altLang="ja-JP" sz="1800" dirty="0" smtClean="0"/>
          </a:p>
          <a:p>
            <a:r>
              <a:rPr kumimoji="1" lang="en-US" altLang="ja-JP" sz="1800" dirty="0"/>
              <a:t>3</a:t>
            </a:r>
            <a:r>
              <a:rPr kumimoji="1" lang="ja-JP" altLang="en-US" sz="1800" dirty="0" smtClean="0"/>
              <a:t>）賃借人の特別な注文によって製作される機械装置のようにリース資産がその使用期間中その賃借人よってのみ使用されると見込めるものであること</a:t>
            </a:r>
            <a:endParaRPr kumimoji="1" lang="en-US" altLang="ja-JP" sz="1800" dirty="0" smtClean="0"/>
          </a:p>
          <a:p>
            <a:r>
              <a:rPr lang="en-US" altLang="ja-JP" sz="1800" dirty="0"/>
              <a:t>4</a:t>
            </a:r>
            <a:r>
              <a:rPr lang="ja-JP" altLang="en-US" sz="1800" dirty="0" smtClean="0"/>
              <a:t>）リース期間がリース資産の法的耐用年数に比して相当短いもの</a:t>
            </a:r>
            <a:endParaRPr kumimoji="1" lang="ja-JP" altLang="en-US" sz="1800" dirty="0"/>
          </a:p>
        </p:txBody>
      </p:sp>
    </p:spTree>
    <p:extLst>
      <p:ext uri="{BB962C8B-B14F-4D97-AF65-F5344CB8AC3E}">
        <p14:creationId xmlns:p14="http://schemas.microsoft.com/office/powerpoint/2010/main" val="347191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a:t>
            </a:r>
            <a:r>
              <a:rPr kumimoji="1" lang="en-US" altLang="ja-JP" dirty="0" smtClean="0"/>
              <a:t>P.8</a:t>
            </a:r>
            <a:r>
              <a:rPr kumimoji="1" lang="ja-JP" altLang="en-US" dirty="0" smtClean="0"/>
              <a:t>）証明書の説明（告知文）</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480720" cy="533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48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高効率電気式工業炉</a:t>
            </a:r>
            <a:endParaRPr kumimoji="1" lang="ja-JP" altLang="en-US" dirty="0"/>
          </a:p>
        </p:txBody>
      </p:sp>
      <p:sp>
        <p:nvSpPr>
          <p:cNvPr id="3" name="コンテンツ プレースホルダー 2"/>
          <p:cNvSpPr>
            <a:spLocks noGrp="1"/>
          </p:cNvSpPr>
          <p:nvPr>
            <p:ph idx="1"/>
          </p:nvPr>
        </p:nvSpPr>
        <p:spPr>
          <a:xfrm>
            <a:off x="822960" y="1100628"/>
            <a:ext cx="7520940" cy="3912548"/>
          </a:xfrm>
        </p:spPr>
        <p:txBody>
          <a:bodyPr>
            <a:normAutofit/>
          </a:bodyPr>
          <a:lstStyle/>
          <a:p>
            <a:r>
              <a:rPr kumimoji="1" lang="en-US" altLang="ja-JP" sz="2400" dirty="0" smtClean="0"/>
              <a:t>1.</a:t>
            </a:r>
            <a:r>
              <a:rPr kumimoji="1" lang="ja-JP" altLang="en-US" sz="2800" dirty="0" smtClean="0">
                <a:solidFill>
                  <a:srgbClr val="FF0000"/>
                </a:solidFill>
                <a:effectLst>
                  <a:outerShdw blurRad="38100" dist="38100" dir="2700000" algn="tl">
                    <a:srgbClr val="000000">
                      <a:alpha val="43137"/>
                    </a:srgbClr>
                  </a:outerShdw>
                </a:effectLst>
              </a:rPr>
              <a:t>誘導炉加熱炉</a:t>
            </a:r>
            <a:r>
              <a:rPr kumimoji="1" lang="ja-JP" altLang="en-US" sz="2400" dirty="0" smtClean="0"/>
              <a:t>（加熱用コイルを用いて電磁誘導作用により被加熱物を加熱する電気炉のうち、加熱用の電源装置に</a:t>
            </a:r>
            <a:r>
              <a:rPr kumimoji="1" lang="ja-JP" altLang="en-US" sz="2400" dirty="0" smtClean="0">
                <a:solidFill>
                  <a:srgbClr val="FF0000"/>
                </a:solidFill>
                <a:effectLst>
                  <a:outerShdw blurRad="38100" dist="38100" dir="2700000" algn="tl">
                    <a:srgbClr val="000000">
                      <a:alpha val="43137"/>
                    </a:srgbClr>
                  </a:outerShdw>
                </a:effectLst>
              </a:rPr>
              <a:t>半導体インバーター式の電源装置</a:t>
            </a:r>
            <a:r>
              <a:rPr kumimoji="1" lang="ja-JP" altLang="en-US" sz="2400" dirty="0" smtClean="0"/>
              <a:t>（半導体スイッチング素子を用いるもので</a:t>
            </a:r>
            <a:r>
              <a:rPr kumimoji="1" lang="ja-JP" altLang="en-US" sz="2400" u="sng" dirty="0" smtClean="0">
                <a:solidFill>
                  <a:srgbClr val="FF0000"/>
                </a:solidFill>
                <a:effectLst>
                  <a:outerShdw blurRad="38100" dist="38100" dir="2700000" algn="tl">
                    <a:srgbClr val="000000">
                      <a:alpha val="43137"/>
                    </a:srgbClr>
                  </a:outerShdw>
                </a:effectLst>
              </a:rPr>
              <a:t>スイッチング速度が</a:t>
            </a:r>
            <a:r>
              <a:rPr kumimoji="1" lang="en-US" altLang="ja-JP" sz="2400" u="sng" dirty="0" smtClean="0">
                <a:solidFill>
                  <a:srgbClr val="FF0000"/>
                </a:solidFill>
                <a:effectLst>
                  <a:outerShdw blurRad="38100" dist="38100" dir="2700000" algn="tl">
                    <a:srgbClr val="000000">
                      <a:alpha val="43137"/>
                    </a:srgbClr>
                  </a:outerShdw>
                </a:effectLst>
              </a:rPr>
              <a:t>10μ</a:t>
            </a:r>
            <a:r>
              <a:rPr kumimoji="1" lang="ja-JP" altLang="en-US" sz="2400" u="sng" dirty="0" smtClean="0">
                <a:solidFill>
                  <a:srgbClr val="FF0000"/>
                </a:solidFill>
                <a:effectLst>
                  <a:outerShdw blurRad="38100" dist="38100" dir="2700000" algn="tl">
                    <a:srgbClr val="000000">
                      <a:alpha val="43137"/>
                    </a:srgbClr>
                  </a:outerShdw>
                </a:effectLst>
              </a:rPr>
              <a:t>秒以下のもの</a:t>
            </a:r>
            <a:r>
              <a:rPr kumimoji="1" lang="ja-JP" altLang="en-US" sz="2400" dirty="0" smtClean="0"/>
              <a:t>に限る。）を用いて電力制御を行うもの（</a:t>
            </a:r>
            <a:r>
              <a:rPr kumimoji="1" lang="ja-JP" altLang="en-US" sz="2400" u="sng" dirty="0" smtClean="0">
                <a:solidFill>
                  <a:srgbClr val="FF0000"/>
                </a:solidFill>
                <a:effectLst>
                  <a:outerShdw blurRad="38100" dist="38100" dir="2700000" algn="tl">
                    <a:srgbClr val="000000">
                      <a:alpha val="43137"/>
                    </a:srgbClr>
                  </a:outerShdw>
                </a:effectLst>
              </a:rPr>
              <a:t>定格入力電力に対する定格出力電力の割合が</a:t>
            </a:r>
            <a:r>
              <a:rPr kumimoji="1" lang="en-US" altLang="ja-JP" sz="2400" u="sng" dirty="0" smtClean="0">
                <a:solidFill>
                  <a:srgbClr val="FF0000"/>
                </a:solidFill>
                <a:effectLst>
                  <a:outerShdw blurRad="38100" dist="38100" dir="2700000" algn="tl">
                    <a:srgbClr val="000000">
                      <a:alpha val="43137"/>
                    </a:srgbClr>
                  </a:outerShdw>
                </a:effectLst>
              </a:rPr>
              <a:t>90</a:t>
            </a:r>
            <a:r>
              <a:rPr kumimoji="1" lang="ja-JP" altLang="en-US" sz="2400" u="sng" dirty="0" smtClean="0">
                <a:solidFill>
                  <a:srgbClr val="FF0000"/>
                </a:solidFill>
                <a:effectLst>
                  <a:outerShdw blurRad="38100" dist="38100" dir="2700000" algn="tl">
                    <a:srgbClr val="000000">
                      <a:alpha val="43137"/>
                    </a:srgbClr>
                  </a:outerShdw>
                </a:effectLst>
              </a:rPr>
              <a:t>％以上のものに限る</a:t>
            </a:r>
            <a:r>
              <a:rPr kumimoji="1" lang="ja-JP" altLang="en-US" sz="2400" dirty="0" smtClean="0"/>
              <a:t>。）に限るものとし、これと同時に設置する専用の傾動装置、制御装置、自動調整装置又は冷却装置を含む。）</a:t>
            </a:r>
            <a:endParaRPr kumimoji="1" lang="ja-JP" altLang="en-US" sz="2400" dirty="0"/>
          </a:p>
        </p:txBody>
      </p:sp>
    </p:spTree>
    <p:extLst>
      <p:ext uri="{BB962C8B-B14F-4D97-AF65-F5344CB8AC3E}">
        <p14:creationId xmlns:p14="http://schemas.microsoft.com/office/powerpoint/2010/main" val="3820728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高効率電気式工業炉　誘導加熱炉　該当要件</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524328" cy="39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3563888" y="5445224"/>
            <a:ext cx="5112568" cy="864096"/>
          </a:xfrm>
          <a:prstGeom prst="wedgeRoundRectCallout">
            <a:avLst>
              <a:gd name="adj1" fmla="val 17572"/>
              <a:gd name="adj2" fmla="val -981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Wingdings" pitchFamily="2" charset="2"/>
              <a:buChar char="l"/>
            </a:pPr>
            <a:r>
              <a:rPr kumimoji="1" lang="ja-JP" altLang="en-US" sz="1400" dirty="0" smtClean="0"/>
              <a:t>スイッチング速度についてはメーカのエビデンス添付</a:t>
            </a:r>
            <a:endParaRPr kumimoji="1" lang="en-US" altLang="ja-JP" sz="1400" dirty="0" smtClean="0"/>
          </a:p>
          <a:p>
            <a:pPr marL="171450" indent="-171450">
              <a:buFont typeface="Wingdings" pitchFamily="2" charset="2"/>
              <a:buChar char="l"/>
            </a:pPr>
            <a:r>
              <a:rPr lang="ja-JP" altLang="en-US" sz="1400" dirty="0" smtClean="0"/>
              <a:t>電力変換効率はメーカの測定レポートの提出要</a:t>
            </a:r>
            <a:endParaRPr lang="en-US" altLang="ja-JP" sz="1400" dirty="0" smtClean="0"/>
          </a:p>
          <a:p>
            <a:r>
              <a:rPr kumimoji="1" lang="ja-JP" altLang="en-US" sz="1400" dirty="0"/>
              <a:t>　</a:t>
            </a:r>
            <a:r>
              <a:rPr kumimoji="1" lang="en-US" altLang="ja-JP" sz="1400" dirty="0" smtClean="0"/>
              <a:t>※</a:t>
            </a:r>
            <a:r>
              <a:rPr kumimoji="1" lang="ja-JP" altLang="en-US" sz="1400" dirty="0" smtClean="0"/>
              <a:t>電力変換効率＝定格出力電力／定格入力電力＞</a:t>
            </a:r>
            <a:r>
              <a:rPr kumimoji="1" lang="en-US" altLang="ja-JP" sz="1400" dirty="0" smtClean="0"/>
              <a:t>90</a:t>
            </a:r>
            <a:r>
              <a:rPr kumimoji="1" lang="ja-JP" altLang="en-US" sz="1400" dirty="0" smtClean="0"/>
              <a:t>％</a:t>
            </a:r>
            <a:endParaRPr kumimoji="1" lang="ja-JP" altLang="en-US" sz="1400" dirty="0"/>
          </a:p>
        </p:txBody>
      </p:sp>
    </p:spTree>
    <p:extLst>
      <p:ext uri="{BB962C8B-B14F-4D97-AF65-F5344CB8AC3E}">
        <p14:creationId xmlns:p14="http://schemas.microsoft.com/office/powerpoint/2010/main" val="59293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高効率電気式工業炉</a:t>
            </a:r>
            <a:endParaRPr kumimoji="1" lang="ja-JP" altLang="en-US" dirty="0"/>
          </a:p>
        </p:txBody>
      </p:sp>
      <p:sp>
        <p:nvSpPr>
          <p:cNvPr id="3" name="コンテンツ プレースホルダー 2"/>
          <p:cNvSpPr>
            <a:spLocks noGrp="1"/>
          </p:cNvSpPr>
          <p:nvPr>
            <p:ph idx="1"/>
          </p:nvPr>
        </p:nvSpPr>
        <p:spPr/>
        <p:txBody>
          <a:bodyPr/>
          <a:lstStyle/>
          <a:p>
            <a:pPr>
              <a:spcBef>
                <a:spcPts val="1200"/>
              </a:spcBef>
              <a:spcAft>
                <a:spcPts val="1200"/>
              </a:spcAft>
            </a:pPr>
            <a:r>
              <a:rPr kumimoji="1" lang="en-US" altLang="ja-JP" dirty="0" smtClean="0"/>
              <a:t>2.</a:t>
            </a:r>
            <a:r>
              <a:rPr kumimoji="1" lang="ja-JP" altLang="en-US" sz="2800" dirty="0" smtClean="0">
                <a:solidFill>
                  <a:srgbClr val="FF0000"/>
                </a:solidFill>
                <a:effectLst>
                  <a:outerShdw blurRad="38100" dist="38100" dir="2700000" algn="tl">
                    <a:srgbClr val="000000">
                      <a:alpha val="43137"/>
                    </a:srgbClr>
                  </a:outerShdw>
                </a:effectLst>
              </a:rPr>
              <a:t>高周波金属溶解炉</a:t>
            </a:r>
            <a:r>
              <a:rPr kumimoji="1" lang="ja-JP" altLang="en-US" sz="2400" dirty="0" smtClean="0"/>
              <a:t>（</a:t>
            </a:r>
            <a:r>
              <a:rPr kumimoji="1" lang="en-US" altLang="ja-JP" sz="2400" u="sng" dirty="0" smtClean="0">
                <a:solidFill>
                  <a:srgbClr val="FF0000"/>
                </a:solidFill>
                <a:effectLst>
                  <a:outerShdw blurRad="38100" dist="38100" dir="2700000" algn="tl">
                    <a:srgbClr val="000000">
                      <a:alpha val="43137"/>
                    </a:srgbClr>
                  </a:outerShdw>
                </a:effectLst>
              </a:rPr>
              <a:t>300Hz</a:t>
            </a:r>
            <a:r>
              <a:rPr kumimoji="1" lang="ja-JP" altLang="en-US" sz="2400" u="sng" dirty="0" smtClean="0">
                <a:solidFill>
                  <a:srgbClr val="FF0000"/>
                </a:solidFill>
                <a:effectLst>
                  <a:outerShdw blurRad="38100" dist="38100" dir="2700000" algn="tl">
                    <a:srgbClr val="000000">
                      <a:alpha val="43137"/>
                    </a:srgbClr>
                  </a:outerShdw>
                </a:effectLst>
              </a:rPr>
              <a:t>以上の高周波電力を用いて金属を溶解する電気炉</a:t>
            </a:r>
            <a:r>
              <a:rPr kumimoji="1" lang="ja-JP" altLang="en-US" sz="2400" dirty="0" smtClean="0"/>
              <a:t>のうち、溶解用の電源装置に</a:t>
            </a:r>
            <a:r>
              <a:rPr kumimoji="1" lang="ja-JP" altLang="en-US" sz="2400" u="sng" dirty="0" smtClean="0">
                <a:solidFill>
                  <a:srgbClr val="FF0000"/>
                </a:solidFill>
                <a:effectLst>
                  <a:outerShdw blurRad="38100" dist="38100" dir="2700000" algn="tl">
                    <a:srgbClr val="000000">
                      <a:alpha val="43137"/>
                    </a:srgbClr>
                  </a:outerShdw>
                </a:effectLst>
              </a:rPr>
              <a:t>半導体インバーター式の電源装置</a:t>
            </a:r>
            <a:r>
              <a:rPr kumimoji="1" lang="ja-JP" altLang="en-US" sz="2400" dirty="0" smtClean="0"/>
              <a:t>を用いて電力制御を行うもの（</a:t>
            </a:r>
            <a:r>
              <a:rPr kumimoji="1" lang="ja-JP" altLang="en-US" sz="2400" dirty="0" smtClean="0">
                <a:solidFill>
                  <a:srgbClr val="FF0000"/>
                </a:solidFill>
                <a:effectLst>
                  <a:outerShdw blurRad="38100" dist="38100" dir="2700000" algn="tl">
                    <a:srgbClr val="000000">
                      <a:alpha val="43137"/>
                    </a:srgbClr>
                  </a:outerShdw>
                </a:effectLst>
              </a:rPr>
              <a:t>処理量</a:t>
            </a:r>
            <a:r>
              <a:rPr kumimoji="1" lang="en-US" altLang="ja-JP" sz="2400" dirty="0" smtClean="0">
                <a:solidFill>
                  <a:srgbClr val="FF0000"/>
                </a:solidFill>
                <a:effectLst>
                  <a:outerShdw blurRad="38100" dist="38100" dir="2700000" algn="tl">
                    <a:srgbClr val="000000">
                      <a:alpha val="43137"/>
                    </a:srgbClr>
                  </a:outerShdw>
                </a:effectLst>
              </a:rPr>
              <a:t>1</a:t>
            </a:r>
            <a:r>
              <a:rPr kumimoji="1" lang="ja-JP" altLang="en-US" sz="2400" dirty="0" smtClean="0">
                <a:solidFill>
                  <a:srgbClr val="FF0000"/>
                </a:solidFill>
                <a:effectLst>
                  <a:outerShdw blurRad="38100" dist="38100" dir="2700000" algn="tl">
                    <a:srgbClr val="000000">
                      <a:alpha val="43137"/>
                    </a:srgbClr>
                  </a:outerShdw>
                </a:effectLst>
              </a:rPr>
              <a:t>トン当たりの定格消費電力が</a:t>
            </a:r>
            <a:r>
              <a:rPr kumimoji="1" lang="en-US" altLang="ja-JP" sz="2400" dirty="0" smtClean="0">
                <a:solidFill>
                  <a:srgbClr val="FF0000"/>
                </a:solidFill>
                <a:effectLst>
                  <a:outerShdw blurRad="38100" dist="38100" dir="2700000" algn="tl">
                    <a:srgbClr val="000000">
                      <a:alpha val="43137"/>
                    </a:srgbClr>
                  </a:outerShdw>
                </a:effectLst>
              </a:rPr>
              <a:t>530</a:t>
            </a:r>
            <a:r>
              <a:rPr kumimoji="1" lang="ja-JP" altLang="en-US" sz="2400" dirty="0" err="1" smtClean="0">
                <a:solidFill>
                  <a:srgbClr val="FF0000"/>
                </a:solidFill>
                <a:effectLst>
                  <a:outerShdw blurRad="38100" dist="38100" dir="2700000" algn="tl">
                    <a:srgbClr val="000000">
                      <a:alpha val="43137"/>
                    </a:srgbClr>
                  </a:outerShdw>
                </a:effectLst>
              </a:rPr>
              <a:t>ｋ</a:t>
            </a:r>
            <a:r>
              <a:rPr kumimoji="1" lang="en-US" altLang="ja-JP" sz="2400" dirty="0" smtClean="0">
                <a:solidFill>
                  <a:srgbClr val="FF0000"/>
                </a:solidFill>
                <a:effectLst>
                  <a:outerShdw blurRad="38100" dist="38100" dir="2700000" algn="tl">
                    <a:srgbClr val="000000">
                      <a:alpha val="43137"/>
                    </a:srgbClr>
                  </a:outerShdw>
                </a:effectLst>
              </a:rPr>
              <a:t>W</a:t>
            </a:r>
            <a:r>
              <a:rPr kumimoji="1" lang="ja-JP" altLang="en-US" sz="2400" dirty="0" smtClean="0">
                <a:solidFill>
                  <a:srgbClr val="FF0000"/>
                </a:solidFill>
                <a:effectLst>
                  <a:outerShdw blurRad="38100" dist="38100" dir="2700000" algn="tl">
                    <a:srgbClr val="000000">
                      <a:alpha val="43137"/>
                    </a:srgbClr>
                  </a:outerShdw>
                </a:effectLst>
              </a:rPr>
              <a:t>以下のものに限る</a:t>
            </a:r>
            <a:r>
              <a:rPr kumimoji="1" lang="ja-JP" altLang="en-US" sz="2400" dirty="0" smtClean="0"/>
              <a:t>）に限るものとし、これと同時に設置する専用の炉傾動装置、制御装置、自動調整装置又は冷却装置を含む。）</a:t>
            </a:r>
            <a:endParaRPr kumimoji="1" lang="ja-JP" altLang="en-US" sz="2400" dirty="0"/>
          </a:p>
        </p:txBody>
      </p:sp>
    </p:spTree>
    <p:extLst>
      <p:ext uri="{BB962C8B-B14F-4D97-AF65-F5344CB8AC3E}">
        <p14:creationId xmlns:p14="http://schemas.microsoft.com/office/powerpoint/2010/main" val="1379232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04664"/>
            <a:ext cx="8424936" cy="548640"/>
          </a:xfrm>
        </p:spPr>
        <p:txBody>
          <a:bodyPr/>
          <a:lstStyle/>
          <a:p>
            <a:r>
              <a:rPr kumimoji="1" lang="ja-JP" altLang="en-US" dirty="0" smtClean="0"/>
              <a:t>高効率</a:t>
            </a:r>
            <a:r>
              <a:rPr lang="ja-JP" altLang="en-US" dirty="0" smtClean="0"/>
              <a:t>電気式工業炉　高周波金属溶解炉　該当要件</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10" y="1196752"/>
            <a:ext cx="766635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4372727" y="5661248"/>
            <a:ext cx="4303729" cy="864096"/>
          </a:xfrm>
          <a:prstGeom prst="wedgeRoundRectCallout">
            <a:avLst>
              <a:gd name="adj1" fmla="val 21205"/>
              <a:gd name="adj2" fmla="val -1567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周波数、定格消費電力が要件を満たすことを証明するメーカ仕様書等の添付要</a:t>
            </a:r>
            <a:endParaRPr kumimoji="1" lang="ja-JP" altLang="en-US" dirty="0"/>
          </a:p>
        </p:txBody>
      </p:sp>
    </p:spTree>
    <p:extLst>
      <p:ext uri="{BB962C8B-B14F-4D97-AF65-F5344CB8AC3E}">
        <p14:creationId xmlns:p14="http://schemas.microsoft.com/office/powerpoint/2010/main" val="173999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断熱強化型工業炉</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kumimoji="1" lang="ja-JP" altLang="en-US" sz="2400" dirty="0" smtClean="0">
                <a:solidFill>
                  <a:srgbClr val="FF0000"/>
                </a:solidFill>
                <a:effectLst>
                  <a:outerShdw blurRad="38100" dist="38100" dir="2700000" algn="tl">
                    <a:srgbClr val="000000">
                      <a:alpha val="43137"/>
                    </a:srgbClr>
                  </a:outerShdw>
                </a:effectLst>
              </a:rPr>
              <a:t>　　</a:t>
            </a:r>
            <a:r>
              <a:rPr kumimoji="1" lang="ja-JP" altLang="en-US" sz="2400" u="sng" dirty="0" smtClean="0">
                <a:solidFill>
                  <a:srgbClr val="FF0000"/>
                </a:solidFill>
                <a:effectLst>
                  <a:outerShdw blurRad="38100" dist="38100" dir="2700000" algn="tl">
                    <a:srgbClr val="000000">
                      <a:alpha val="43137"/>
                    </a:srgbClr>
                  </a:outerShdw>
                </a:effectLst>
              </a:rPr>
              <a:t>新たに炉床から建設するもので炉内の温度が</a:t>
            </a:r>
            <a:r>
              <a:rPr kumimoji="1" lang="en-US" altLang="ja-JP" sz="2400" u="sng" dirty="0" smtClean="0">
                <a:solidFill>
                  <a:srgbClr val="FF0000"/>
                </a:solidFill>
                <a:effectLst>
                  <a:outerShdw blurRad="38100" dist="38100" dir="2700000" algn="tl">
                    <a:srgbClr val="000000">
                      <a:alpha val="43137"/>
                    </a:srgbClr>
                  </a:outerShdw>
                </a:effectLst>
              </a:rPr>
              <a:t>500</a:t>
            </a:r>
            <a:r>
              <a:rPr kumimoji="1" lang="ja-JP" altLang="en-US" sz="2400" u="sng" dirty="0" smtClean="0">
                <a:solidFill>
                  <a:srgbClr val="FF0000"/>
                </a:solidFill>
                <a:effectLst>
                  <a:outerShdw blurRad="38100" dist="38100" dir="2700000" algn="tl">
                    <a:srgbClr val="000000">
                      <a:alpha val="43137"/>
                    </a:srgbClr>
                  </a:outerShdw>
                </a:effectLst>
              </a:rPr>
              <a:t>℃以上になる工業炉</a:t>
            </a:r>
            <a:r>
              <a:rPr kumimoji="1" lang="ja-JP" altLang="en-US" sz="2400" dirty="0" smtClean="0"/>
              <a:t>のうち</a:t>
            </a:r>
            <a:r>
              <a:rPr kumimoji="1" lang="ja-JP" altLang="en-US" sz="2400" u="sng" dirty="0" smtClean="0">
                <a:solidFill>
                  <a:srgbClr val="FF0000"/>
                </a:solidFill>
                <a:effectLst>
                  <a:outerShdw blurRad="38100" dist="38100" dir="2700000" algn="tl">
                    <a:srgbClr val="000000">
                      <a:alpha val="43137"/>
                    </a:srgbClr>
                  </a:outerShdw>
                </a:effectLst>
              </a:rPr>
              <a:t>炉内の壁（炉の底部を除く）の面積の合計の</a:t>
            </a:r>
            <a:r>
              <a:rPr kumimoji="1" lang="en-US" altLang="ja-JP" sz="2400" u="sng" dirty="0" smtClean="0">
                <a:solidFill>
                  <a:srgbClr val="FF0000"/>
                </a:solidFill>
                <a:effectLst>
                  <a:outerShdw blurRad="38100" dist="38100" dir="2700000" algn="tl">
                    <a:srgbClr val="000000">
                      <a:alpha val="43137"/>
                    </a:srgbClr>
                  </a:outerShdw>
                </a:effectLst>
              </a:rPr>
              <a:t>80</a:t>
            </a:r>
            <a:r>
              <a:rPr kumimoji="1" lang="ja-JP" altLang="en-US" sz="2400" u="sng" dirty="0" smtClean="0">
                <a:solidFill>
                  <a:srgbClr val="FF0000"/>
                </a:solidFill>
                <a:effectLst>
                  <a:outerShdw blurRad="38100" dist="38100" dir="2700000" algn="tl">
                    <a:srgbClr val="000000">
                      <a:alpha val="43137"/>
                    </a:srgbClr>
                  </a:outerShdw>
                </a:effectLst>
              </a:rPr>
              <a:t>％以上が断熱物質（</a:t>
            </a:r>
            <a:r>
              <a:rPr kumimoji="1" lang="ja-JP" altLang="en-US" sz="2400" u="sng" dirty="0" err="1" smtClean="0">
                <a:solidFill>
                  <a:srgbClr val="FF0000"/>
                </a:solidFill>
                <a:effectLst>
                  <a:outerShdw blurRad="38100" dist="38100" dir="2700000" algn="tl">
                    <a:srgbClr val="000000">
                      <a:alpha val="43137"/>
                    </a:srgbClr>
                  </a:outerShdw>
                </a:effectLst>
              </a:rPr>
              <a:t>かさ</a:t>
            </a:r>
            <a:r>
              <a:rPr kumimoji="1" lang="ja-JP" altLang="en-US" sz="2400" u="sng" dirty="0" smtClean="0">
                <a:solidFill>
                  <a:srgbClr val="FF0000"/>
                </a:solidFill>
                <a:effectLst>
                  <a:outerShdw blurRad="38100" dist="38100" dir="2700000" algn="tl">
                    <a:srgbClr val="000000">
                      <a:alpha val="43137"/>
                    </a:srgbClr>
                  </a:outerShdw>
                </a:effectLst>
              </a:rPr>
              <a:t>比重の加重平均</a:t>
            </a:r>
            <a:r>
              <a:rPr kumimoji="1" lang="en-US" altLang="ja-JP" sz="2400" u="sng" dirty="0" smtClean="0">
                <a:solidFill>
                  <a:srgbClr val="FF0000"/>
                </a:solidFill>
                <a:effectLst>
                  <a:outerShdw blurRad="38100" dist="38100" dir="2700000" algn="tl">
                    <a:srgbClr val="000000">
                      <a:alpha val="43137"/>
                    </a:srgbClr>
                  </a:outerShdw>
                </a:effectLst>
              </a:rPr>
              <a:t>0.60</a:t>
            </a:r>
            <a:r>
              <a:rPr kumimoji="1" lang="ja-JP" altLang="en-US" sz="2400" u="sng" dirty="0" smtClean="0">
                <a:solidFill>
                  <a:srgbClr val="FF0000"/>
                </a:solidFill>
                <a:effectLst>
                  <a:outerShdw blurRad="38100" dist="38100" dir="2700000" algn="tl">
                    <a:srgbClr val="000000">
                      <a:alpha val="43137"/>
                    </a:srgbClr>
                  </a:outerShdw>
                </a:effectLst>
              </a:rPr>
              <a:t>以下のものに限る。</a:t>
            </a:r>
            <a:r>
              <a:rPr kumimoji="1" lang="ja-JP" altLang="en-US" sz="2400" dirty="0" smtClean="0"/>
              <a:t>）で構成されているものに限る。</a:t>
            </a:r>
            <a:endParaRPr kumimoji="1" lang="ja-JP" altLang="en-US" sz="2400" dirty="0"/>
          </a:p>
        </p:txBody>
      </p:sp>
    </p:spTree>
    <p:extLst>
      <p:ext uri="{BB962C8B-B14F-4D97-AF65-F5344CB8AC3E}">
        <p14:creationId xmlns:p14="http://schemas.microsoft.com/office/powerpoint/2010/main" val="172670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断熱強化型工業炉　該当要件</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8" y="980728"/>
            <a:ext cx="756751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88" y="4143807"/>
            <a:ext cx="79047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7524328" y="1484784"/>
            <a:ext cx="1512168" cy="576064"/>
          </a:xfrm>
          <a:prstGeom prst="wedgeRoundRectCallout">
            <a:avLst>
              <a:gd name="adj1" fmla="val -15280"/>
              <a:gd name="adj2" fmla="val 835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構造</a:t>
            </a:r>
            <a:r>
              <a:rPr lang="ja-JP" altLang="en-US" sz="1200" dirty="0" smtClean="0"/>
              <a:t>のわかる図面</a:t>
            </a:r>
            <a:endParaRPr kumimoji="1" lang="ja-JP" altLang="en-US" sz="1200" dirty="0"/>
          </a:p>
        </p:txBody>
      </p:sp>
      <p:sp>
        <p:nvSpPr>
          <p:cNvPr id="5" name="角丸四角形吹き出し 4"/>
          <p:cNvSpPr/>
          <p:nvPr/>
        </p:nvSpPr>
        <p:spPr>
          <a:xfrm>
            <a:off x="5148064" y="836712"/>
            <a:ext cx="2016224" cy="432048"/>
          </a:xfrm>
          <a:prstGeom prst="wedgeRoundRectCallout">
            <a:avLst>
              <a:gd name="adj1" fmla="val -21296"/>
              <a:gd name="adj2" fmla="val 9273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仕様の炉内温度</a:t>
            </a:r>
            <a:endParaRPr kumimoji="1" lang="ja-JP" altLang="en-US" dirty="0"/>
          </a:p>
        </p:txBody>
      </p:sp>
      <p:sp>
        <p:nvSpPr>
          <p:cNvPr id="8" name="角丸四角形吹き出し 7"/>
          <p:cNvSpPr/>
          <p:nvPr/>
        </p:nvSpPr>
        <p:spPr>
          <a:xfrm>
            <a:off x="5300464" y="2564904"/>
            <a:ext cx="2016224" cy="432048"/>
          </a:xfrm>
          <a:prstGeom prst="wedgeRoundRectCallout">
            <a:avLst>
              <a:gd name="adj1" fmla="val -21296"/>
              <a:gd name="adj2" fmla="val 9273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B/A</a:t>
            </a:r>
            <a:r>
              <a:rPr kumimoji="1" lang="ja-JP" altLang="en-US" dirty="0" smtClean="0"/>
              <a:t>＞</a:t>
            </a:r>
            <a:r>
              <a:rPr kumimoji="1" lang="en-US" altLang="ja-JP" dirty="0" smtClean="0"/>
              <a:t>80</a:t>
            </a:r>
            <a:r>
              <a:rPr kumimoji="1" lang="ja-JP" altLang="en-US" dirty="0" smtClean="0"/>
              <a:t>％</a:t>
            </a:r>
            <a:endParaRPr kumimoji="1" lang="ja-JP" altLang="en-US" dirty="0"/>
          </a:p>
        </p:txBody>
      </p:sp>
    </p:spTree>
    <p:extLst>
      <p:ext uri="{BB962C8B-B14F-4D97-AF65-F5344CB8AC3E}">
        <p14:creationId xmlns:p14="http://schemas.microsoft.com/office/powerpoint/2010/main" val="876682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470</TotalTime>
  <Words>524</Words>
  <Application>Microsoft Office PowerPoint</Application>
  <PresentationFormat>画面に合わせる (4:3)</PresentationFormat>
  <Paragraphs>32</Paragraphs>
  <Slides>11</Slides>
  <Notes>1</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アングル</vt:lpstr>
      <vt:lpstr>グリーン投資減税（補足資料）</vt:lpstr>
      <vt:lpstr>（P.4）所有権移転外リース取引</vt:lpstr>
      <vt:lpstr>（P.8）証明書の説明（告知文）</vt:lpstr>
      <vt:lpstr>高効率電気式工業炉</vt:lpstr>
      <vt:lpstr>高効率電気式工業炉　誘導加熱炉　該当要件</vt:lpstr>
      <vt:lpstr>高効率電気式工業炉</vt:lpstr>
      <vt:lpstr>高効率電気式工業炉　高周波金属溶解炉　該当要件</vt:lpstr>
      <vt:lpstr>断熱強化型工業炉</vt:lpstr>
      <vt:lpstr>断熱強化型工業炉　該当要件</vt:lpstr>
      <vt:lpstr>高性能工業炉廃熱回収式燃焼装置</vt:lpstr>
      <vt:lpstr>高性能工業炉廃熱回収式燃焼装置　該当要件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グリーン投資減税</dc:title>
  <dc:creator>sasaki</dc:creator>
  <cp:lastModifiedBy>sasaki</cp:lastModifiedBy>
  <cp:revision>23</cp:revision>
  <cp:lastPrinted>2012-05-23T06:41:49Z</cp:lastPrinted>
  <dcterms:created xsi:type="dcterms:W3CDTF">2012-05-22T23:51:21Z</dcterms:created>
  <dcterms:modified xsi:type="dcterms:W3CDTF">2012-05-25T05:30:57Z</dcterms:modified>
</cp:coreProperties>
</file>